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3458"/>
    <a:srgbClr val="7FCCF2"/>
    <a:srgbClr val="58A882"/>
    <a:srgbClr val="73568A"/>
    <a:srgbClr val="FDE958"/>
    <a:srgbClr val="F6B1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FC177A-C260-4320-AF4C-ECC13452AD7C}" v="2" dt="2020-10-28T13:08:33.357"/>
    <p1510:client id="{4447D8E2-1217-4E23-9818-712982E3BCC9}" v="141" dt="2020-10-28T14:22:51.755"/>
    <p1510:client id="{48E26A34-CDDE-45A0-B19E-095D97FE741A}" v="1" dt="2020-10-28T13:57:08.086"/>
    <p1510:client id="{9D4EA9F0-94B3-4FCE-A5F3-D3F8E066FEAC}" v="1" dt="2020-10-28T13:46:43.396"/>
    <p1510:client id="{BBBB3ABD-93DB-4E9C-BC8F-BD85DAC01980}" v="2" dt="2020-10-28T22:35:12.8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42" d="100"/>
          <a:sy n="142" d="100"/>
        </p:scale>
        <p:origin x="75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CADAEA-6991-425D-9483-E20FEA9505E9}"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035FD-AFCA-45A1-B9EF-52BDC03F7B95}" type="slidenum">
              <a:rPr lang="en-GB" smtClean="0"/>
              <a:t>‹#›</a:t>
            </a:fld>
            <a:endParaRPr lang="en-GB"/>
          </a:p>
        </p:txBody>
      </p:sp>
    </p:spTree>
    <p:extLst>
      <p:ext uri="{BB962C8B-B14F-4D97-AF65-F5344CB8AC3E}">
        <p14:creationId xmlns:p14="http://schemas.microsoft.com/office/powerpoint/2010/main" val="2979872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CADAEA-6991-425D-9483-E20FEA9505E9}"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035FD-AFCA-45A1-B9EF-52BDC03F7B95}" type="slidenum">
              <a:rPr lang="en-GB" smtClean="0"/>
              <a:t>‹#›</a:t>
            </a:fld>
            <a:endParaRPr lang="en-GB"/>
          </a:p>
        </p:txBody>
      </p:sp>
    </p:spTree>
    <p:extLst>
      <p:ext uri="{BB962C8B-B14F-4D97-AF65-F5344CB8AC3E}">
        <p14:creationId xmlns:p14="http://schemas.microsoft.com/office/powerpoint/2010/main" val="3569919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CADAEA-6991-425D-9483-E20FEA9505E9}"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035FD-AFCA-45A1-B9EF-52BDC03F7B95}" type="slidenum">
              <a:rPr lang="en-GB" smtClean="0"/>
              <a:t>‹#›</a:t>
            </a:fld>
            <a:endParaRPr lang="en-GB"/>
          </a:p>
        </p:txBody>
      </p:sp>
    </p:spTree>
    <p:extLst>
      <p:ext uri="{BB962C8B-B14F-4D97-AF65-F5344CB8AC3E}">
        <p14:creationId xmlns:p14="http://schemas.microsoft.com/office/powerpoint/2010/main" val="2642822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CADAEA-6991-425D-9483-E20FEA9505E9}"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035FD-AFCA-45A1-B9EF-52BDC03F7B95}" type="slidenum">
              <a:rPr lang="en-GB" smtClean="0"/>
              <a:t>‹#›</a:t>
            </a:fld>
            <a:endParaRPr lang="en-GB"/>
          </a:p>
        </p:txBody>
      </p:sp>
    </p:spTree>
    <p:extLst>
      <p:ext uri="{BB962C8B-B14F-4D97-AF65-F5344CB8AC3E}">
        <p14:creationId xmlns:p14="http://schemas.microsoft.com/office/powerpoint/2010/main" val="223490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CADAEA-6991-425D-9483-E20FEA9505E9}"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035FD-AFCA-45A1-B9EF-52BDC03F7B95}" type="slidenum">
              <a:rPr lang="en-GB" smtClean="0"/>
              <a:t>‹#›</a:t>
            </a:fld>
            <a:endParaRPr lang="en-GB"/>
          </a:p>
        </p:txBody>
      </p:sp>
    </p:spTree>
    <p:extLst>
      <p:ext uri="{BB962C8B-B14F-4D97-AF65-F5344CB8AC3E}">
        <p14:creationId xmlns:p14="http://schemas.microsoft.com/office/powerpoint/2010/main" val="1153991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CADAEA-6991-425D-9483-E20FEA9505E9}" type="datetimeFigureOut">
              <a:rPr lang="en-GB" smtClean="0"/>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B035FD-AFCA-45A1-B9EF-52BDC03F7B95}" type="slidenum">
              <a:rPr lang="en-GB" smtClean="0"/>
              <a:t>‹#›</a:t>
            </a:fld>
            <a:endParaRPr lang="en-GB"/>
          </a:p>
        </p:txBody>
      </p:sp>
    </p:spTree>
    <p:extLst>
      <p:ext uri="{BB962C8B-B14F-4D97-AF65-F5344CB8AC3E}">
        <p14:creationId xmlns:p14="http://schemas.microsoft.com/office/powerpoint/2010/main" val="3234817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CADAEA-6991-425D-9483-E20FEA9505E9}" type="datetimeFigureOut">
              <a:rPr lang="en-GB" smtClean="0"/>
              <a:t>09/11/2020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B035FD-AFCA-45A1-B9EF-52BDC03F7B95}" type="slidenum">
              <a:rPr lang="en-GB" smtClean="0"/>
              <a:t>‹#›</a:t>
            </a:fld>
            <a:endParaRPr lang="en-GB"/>
          </a:p>
        </p:txBody>
      </p:sp>
    </p:spTree>
    <p:extLst>
      <p:ext uri="{BB962C8B-B14F-4D97-AF65-F5344CB8AC3E}">
        <p14:creationId xmlns:p14="http://schemas.microsoft.com/office/powerpoint/2010/main" val="719416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CADAEA-6991-425D-9483-E20FEA9505E9}" type="datetimeFigureOut">
              <a:rPr lang="en-GB" smtClean="0"/>
              <a:t>09/11/2020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B035FD-AFCA-45A1-B9EF-52BDC03F7B95}" type="slidenum">
              <a:rPr lang="en-GB" smtClean="0"/>
              <a:t>‹#›</a:t>
            </a:fld>
            <a:endParaRPr lang="en-GB"/>
          </a:p>
        </p:txBody>
      </p:sp>
    </p:spTree>
    <p:extLst>
      <p:ext uri="{BB962C8B-B14F-4D97-AF65-F5344CB8AC3E}">
        <p14:creationId xmlns:p14="http://schemas.microsoft.com/office/powerpoint/2010/main" val="66851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ADAEA-6991-425D-9483-E20FEA9505E9}" type="datetimeFigureOut">
              <a:rPr lang="en-GB" smtClean="0"/>
              <a:t>09/11/2020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B035FD-AFCA-45A1-B9EF-52BDC03F7B95}" type="slidenum">
              <a:rPr lang="en-GB" smtClean="0"/>
              <a:t>‹#›</a:t>
            </a:fld>
            <a:endParaRPr lang="en-GB"/>
          </a:p>
        </p:txBody>
      </p:sp>
    </p:spTree>
    <p:extLst>
      <p:ext uri="{BB962C8B-B14F-4D97-AF65-F5344CB8AC3E}">
        <p14:creationId xmlns:p14="http://schemas.microsoft.com/office/powerpoint/2010/main" val="290198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8CADAEA-6991-425D-9483-E20FEA9505E9}" type="datetimeFigureOut">
              <a:rPr lang="en-GB" smtClean="0"/>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B035FD-AFCA-45A1-B9EF-52BDC03F7B95}" type="slidenum">
              <a:rPr lang="en-GB" smtClean="0"/>
              <a:t>‹#›</a:t>
            </a:fld>
            <a:endParaRPr lang="en-GB"/>
          </a:p>
        </p:txBody>
      </p:sp>
    </p:spTree>
    <p:extLst>
      <p:ext uri="{BB962C8B-B14F-4D97-AF65-F5344CB8AC3E}">
        <p14:creationId xmlns:p14="http://schemas.microsoft.com/office/powerpoint/2010/main" val="3450632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8CADAEA-6991-425D-9483-E20FEA9505E9}" type="datetimeFigureOut">
              <a:rPr lang="en-GB" smtClean="0"/>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B035FD-AFCA-45A1-B9EF-52BDC03F7B95}" type="slidenum">
              <a:rPr lang="en-GB" smtClean="0"/>
              <a:t>‹#›</a:t>
            </a:fld>
            <a:endParaRPr lang="en-GB"/>
          </a:p>
        </p:txBody>
      </p:sp>
    </p:spTree>
    <p:extLst>
      <p:ext uri="{BB962C8B-B14F-4D97-AF65-F5344CB8AC3E}">
        <p14:creationId xmlns:p14="http://schemas.microsoft.com/office/powerpoint/2010/main" val="1410021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8CADAEA-6991-425D-9483-E20FEA9505E9}" type="datetimeFigureOut">
              <a:rPr lang="en-GB" smtClean="0"/>
              <a:t>09/11/2020</a:t>
            </a:fld>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5FB035FD-AFCA-45A1-B9EF-52BDC03F7B95}" type="slidenum">
              <a:rPr lang="en-GB" smtClean="0"/>
              <a:t>‹#›</a:t>
            </a:fld>
            <a:endParaRPr lang="en-GB"/>
          </a:p>
        </p:txBody>
      </p:sp>
    </p:spTree>
    <p:extLst>
      <p:ext uri="{BB962C8B-B14F-4D97-AF65-F5344CB8AC3E}">
        <p14:creationId xmlns:p14="http://schemas.microsoft.com/office/powerpoint/2010/main" val="4145750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mmunityReassurance@shropshire.gov.uk"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lisa.k.jones@shropshire.gov.uk" TargetMode="External"/><Relationship Id="rId5" Type="http://schemas.openxmlformats.org/officeDocument/2006/relationships/hyperlink" Target="mailto:hannah.thomas@shropshire.gov.uk" TargetMode="External"/><Relationship Id="rId4" Type="http://schemas.openxmlformats.org/officeDocument/2006/relationships/hyperlink" Target="mailto:sean/mccarthy@shropshire.gov.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shropshire.gov.uk/coronavirus/information-for-the-public/food-provision/"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shropshire.gov.uk/coronavirus/information-for-the-public/mental-health-and-wellbeing/" TargetMode="External"/><Relationship Id="rId5" Type="http://schemas.openxmlformats.org/officeDocument/2006/relationships/hyperlink" Target="https://www.shropshire.gov.uk/coronavirus/information-for-the-public/community-social-networks/" TargetMode="External"/><Relationship Id="rId4" Type="http://schemas.openxmlformats.org/officeDocument/2006/relationships/hyperlink" Target="https://www.shropshire.gov.uk/coronavirus/information-for-the-public/community-support-service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shropshire.gov.uk/coronavirus/information-for-the-public/your-rights-and-benefits/"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shropshire.gov.uk/coronavirus/" TargetMode="External"/><Relationship Id="rId5" Type="http://schemas.openxmlformats.org/officeDocument/2006/relationships/hyperlink" Target="https://www.shropshire.gov.uk/coronavirus/information-for-the-public/food-provision/" TargetMode="External"/><Relationship Id="rId4" Type="http://schemas.openxmlformats.org/officeDocument/2006/relationships/hyperlink" Target="http://www.shropshirelarder.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BAA5602-CBAF-4457-95D0-B876CBDAEA8E}"/>
              </a:ext>
            </a:extLst>
          </p:cNvPr>
          <p:cNvSpPr/>
          <p:nvPr/>
        </p:nvSpPr>
        <p:spPr>
          <a:xfrm>
            <a:off x="-1" y="4322208"/>
            <a:ext cx="9144001" cy="821292"/>
          </a:xfrm>
          <a:prstGeom prst="rect">
            <a:avLst/>
          </a:prstGeom>
          <a:solidFill>
            <a:srgbClr val="1134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BCE7936-532F-4A5E-80DC-FE01AC7F9838}"/>
              </a:ext>
            </a:extLst>
          </p:cNvPr>
          <p:cNvSpPr/>
          <p:nvPr/>
        </p:nvSpPr>
        <p:spPr>
          <a:xfrm>
            <a:off x="0" y="0"/>
            <a:ext cx="9144000" cy="982494"/>
          </a:xfrm>
          <a:prstGeom prst="rect">
            <a:avLst/>
          </a:prstGeom>
          <a:solidFill>
            <a:srgbClr val="1134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E3109D26-78C6-4E11-8293-A2F1AB513CB8}"/>
              </a:ext>
            </a:extLst>
          </p:cNvPr>
          <p:cNvSpPr txBox="1"/>
          <p:nvPr/>
        </p:nvSpPr>
        <p:spPr>
          <a:xfrm>
            <a:off x="110612" y="322348"/>
            <a:ext cx="8929027" cy="461665"/>
          </a:xfrm>
          <a:prstGeom prst="rect">
            <a:avLst/>
          </a:prstGeom>
          <a:noFill/>
        </p:spPr>
        <p:txBody>
          <a:bodyPr wrap="square" rtlCol="0">
            <a:spAutoFit/>
          </a:bodyPr>
          <a:lstStyle/>
          <a:p>
            <a:r>
              <a:rPr lang="en-GB" sz="2400" b="1" dirty="0">
                <a:solidFill>
                  <a:schemeClr val="bg1"/>
                </a:solidFill>
                <a:latin typeface="Effra Medium" panose="020B0703020203020204" pitchFamily="34" charset="0"/>
                <a:cs typeface="Effra Medium" panose="020B0703020203020204" pitchFamily="34" charset="0"/>
              </a:rPr>
              <a:t>                    Lockdown -Community/ Welfare Support Offer</a:t>
            </a:r>
          </a:p>
        </p:txBody>
      </p:sp>
      <p:sp>
        <p:nvSpPr>
          <p:cNvPr id="7" name="TextBox 6">
            <a:extLst>
              <a:ext uri="{FF2B5EF4-FFF2-40B4-BE49-F238E27FC236}">
                <a16:creationId xmlns:a16="http://schemas.microsoft.com/office/drawing/2014/main" id="{D6B11C77-2CD3-49CD-85E5-5583A3BCFBB0}"/>
              </a:ext>
            </a:extLst>
          </p:cNvPr>
          <p:cNvSpPr txBox="1"/>
          <p:nvPr/>
        </p:nvSpPr>
        <p:spPr>
          <a:xfrm>
            <a:off x="123003" y="4557814"/>
            <a:ext cx="3583235" cy="461665"/>
          </a:xfrm>
          <a:prstGeom prst="rect">
            <a:avLst/>
          </a:prstGeom>
          <a:noFill/>
        </p:spPr>
        <p:txBody>
          <a:bodyPr wrap="square" rtlCol="0">
            <a:spAutoFit/>
          </a:bodyPr>
          <a:lstStyle/>
          <a:p>
            <a:r>
              <a:rPr lang="en-GB" sz="2400" b="1" dirty="0">
                <a:solidFill>
                  <a:srgbClr val="FDE958"/>
                </a:solidFill>
                <a:latin typeface="Effra Medium" panose="020B0703020203020204" pitchFamily="34" charset="0"/>
                <a:cs typeface="Effra Medium" panose="020B0703020203020204" pitchFamily="34" charset="0"/>
              </a:rPr>
              <a:t>| STEP UP SHROPSHIRE</a:t>
            </a:r>
          </a:p>
        </p:txBody>
      </p:sp>
      <p:pic>
        <p:nvPicPr>
          <p:cNvPr id="33" name="Picture 32">
            <a:extLst>
              <a:ext uri="{FF2B5EF4-FFF2-40B4-BE49-F238E27FC236}">
                <a16:creationId xmlns:a16="http://schemas.microsoft.com/office/drawing/2014/main" id="{D2878AA7-ED60-42D2-8DFE-05B22A2A3F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0364" y="4517453"/>
            <a:ext cx="1538666" cy="461665"/>
          </a:xfrm>
          <a:prstGeom prst="rect">
            <a:avLst/>
          </a:prstGeom>
        </p:spPr>
      </p:pic>
      <p:sp>
        <p:nvSpPr>
          <p:cNvPr id="2" name="TextBox 1">
            <a:extLst>
              <a:ext uri="{FF2B5EF4-FFF2-40B4-BE49-F238E27FC236}">
                <a16:creationId xmlns:a16="http://schemas.microsoft.com/office/drawing/2014/main" id="{1DF32EAD-6280-4FE0-807D-A28682FDA7A9}"/>
              </a:ext>
            </a:extLst>
          </p:cNvPr>
          <p:cNvSpPr txBox="1"/>
          <p:nvPr/>
        </p:nvSpPr>
        <p:spPr>
          <a:xfrm>
            <a:off x="0" y="1116042"/>
            <a:ext cx="9039640" cy="2893100"/>
          </a:xfrm>
          <a:prstGeom prst="rect">
            <a:avLst/>
          </a:prstGeom>
          <a:noFill/>
        </p:spPr>
        <p:txBody>
          <a:bodyPr wrap="square" rtlCol="0">
            <a:spAutoFit/>
          </a:bodyPr>
          <a:lstStyle/>
          <a:p>
            <a:pPr lvl="0"/>
            <a:r>
              <a:rPr lang="en-GB" sz="1400" b="1" dirty="0"/>
              <a:t>Community Reassurance Team </a:t>
            </a:r>
            <a:endParaRPr lang="en-GB" sz="1400" b="1" dirty="0">
              <a:solidFill>
                <a:srgbClr val="FF0000"/>
              </a:solidFill>
            </a:endParaRPr>
          </a:p>
          <a:p>
            <a:pPr marL="742950" lvl="1" indent="-285750">
              <a:buFont typeface="Wingdings" panose="05000000000000000000" pitchFamily="2" charset="2"/>
              <a:buChar char="v"/>
            </a:pPr>
            <a:r>
              <a:rPr lang="en-GB" sz="1400" b="1" dirty="0"/>
              <a:t>Working with local community groups to understand what they do and referral / signposting mechanisms</a:t>
            </a:r>
          </a:p>
          <a:p>
            <a:pPr marL="742950" lvl="1" indent="-285750">
              <a:buFont typeface="Wingdings" panose="05000000000000000000" pitchFamily="2" charset="2"/>
              <a:buChar char="v"/>
            </a:pPr>
            <a:r>
              <a:rPr lang="en-GB" sz="1400" b="1" dirty="0"/>
              <a:t>Working with local communities on the ground with latest guidance, reassurance and support (e.g. Wed, 4</a:t>
            </a:r>
            <a:r>
              <a:rPr lang="en-GB" sz="1400" b="1" baseline="30000" dirty="0"/>
              <a:t>th</a:t>
            </a:r>
            <a:r>
              <a:rPr lang="en-GB" sz="1400" b="1" dirty="0"/>
              <a:t> Nov CRT will be in Much Wenlock and Bridgnorth where there have been outbreaks and increasing numbers)</a:t>
            </a:r>
          </a:p>
          <a:p>
            <a:pPr marL="742950" lvl="1" indent="-285750">
              <a:buFont typeface="Wingdings" panose="05000000000000000000" pitchFamily="2" charset="2"/>
              <a:buChar char="v"/>
            </a:pPr>
            <a:r>
              <a:rPr lang="en-GB" sz="1400" b="1" dirty="0"/>
              <a:t>Food and supply provision – CRT provides food for people who are in need (last resort as people are first directed to local support mechanisms, online shopping, and food banks)</a:t>
            </a:r>
          </a:p>
          <a:p>
            <a:pPr marL="742950" lvl="1" indent="-285750">
              <a:buFont typeface="Wingdings" panose="05000000000000000000" pitchFamily="2" charset="2"/>
              <a:buChar char="v"/>
            </a:pPr>
            <a:r>
              <a:rPr lang="en-GB" sz="1400" b="1" dirty="0"/>
              <a:t>Additional capacity for phone lines when needed</a:t>
            </a:r>
          </a:p>
          <a:p>
            <a:pPr marL="742950" lvl="1" indent="-285750">
              <a:buFont typeface="Wingdings" panose="05000000000000000000" pitchFamily="2" charset="2"/>
              <a:buChar char="v"/>
            </a:pPr>
            <a:r>
              <a:rPr lang="en-GB" sz="1400" b="1" dirty="0"/>
              <a:t>Help for food distribution to children in need and free school meals (Christmas support planning underway)</a:t>
            </a:r>
          </a:p>
          <a:p>
            <a:pPr marL="742950" lvl="1" indent="-285750">
              <a:buFont typeface="Wingdings" panose="05000000000000000000" pitchFamily="2" charset="2"/>
              <a:buChar char="v"/>
            </a:pPr>
            <a:r>
              <a:rPr lang="en-GB" sz="1400" b="1" dirty="0"/>
              <a:t> The Community Reassurance Team (CRT)</a:t>
            </a:r>
            <a:r>
              <a:rPr lang="en-GB" sz="1400" dirty="0"/>
              <a:t> – you can continue to route enquiries directly to </a:t>
            </a:r>
            <a:r>
              <a:rPr lang="en-GB" sz="1400" u="sng" dirty="0">
                <a:hlinkClick r:id="rId3"/>
              </a:rPr>
              <a:t>CommunityReassurance@shropshire.gov.uk</a:t>
            </a:r>
            <a:r>
              <a:rPr lang="en-GB" sz="1400" dirty="0"/>
              <a:t> and/or the following members of the CRT:</a:t>
            </a:r>
          </a:p>
          <a:p>
            <a:pPr lvl="1"/>
            <a:r>
              <a:rPr lang="en-GB" sz="1400" dirty="0"/>
              <a:t>Team Lead for </a:t>
            </a:r>
            <a:r>
              <a:rPr lang="en-GB" sz="1400" u="sng" dirty="0"/>
              <a:t>Central</a:t>
            </a:r>
            <a:r>
              <a:rPr lang="en-GB" sz="1400" dirty="0"/>
              <a:t> - Sean McCarthy: </a:t>
            </a:r>
            <a:r>
              <a:rPr lang="en-GB" sz="1400" u="sng" dirty="0">
                <a:hlinkClick r:id="rId4"/>
              </a:rPr>
              <a:t>sean.mccarthy@shropshire.gov.uk</a:t>
            </a:r>
            <a:r>
              <a:rPr lang="en-GB" sz="1400" dirty="0"/>
              <a:t> </a:t>
            </a:r>
          </a:p>
          <a:p>
            <a:pPr lvl="1"/>
            <a:r>
              <a:rPr lang="en-GB" sz="1400" dirty="0"/>
              <a:t>Team Lead for the </a:t>
            </a:r>
            <a:r>
              <a:rPr lang="en-GB" sz="1400" u="sng" dirty="0"/>
              <a:t>North</a:t>
            </a:r>
            <a:r>
              <a:rPr lang="en-GB" sz="1400" dirty="0"/>
              <a:t> - Hannah Thomas: </a:t>
            </a:r>
            <a:r>
              <a:rPr lang="en-GB" sz="1400" u="sng" dirty="0">
                <a:hlinkClick r:id="rId5"/>
              </a:rPr>
              <a:t>hannah.thomas@shropshire.gov.uk</a:t>
            </a:r>
            <a:r>
              <a:rPr lang="en-GB" sz="1400" dirty="0"/>
              <a:t> </a:t>
            </a:r>
          </a:p>
          <a:p>
            <a:pPr lvl="1"/>
            <a:r>
              <a:rPr lang="en-GB" sz="1400" dirty="0"/>
              <a:t>Team Lead for the </a:t>
            </a:r>
            <a:r>
              <a:rPr lang="en-GB" sz="1400" u="sng" dirty="0"/>
              <a:t>South</a:t>
            </a:r>
            <a:r>
              <a:rPr lang="en-GB" sz="1400" dirty="0"/>
              <a:t> - Lisa Jones: </a:t>
            </a:r>
            <a:r>
              <a:rPr lang="en-GB" sz="1400" u="sng" dirty="0">
                <a:hlinkClick r:id="rId6"/>
              </a:rPr>
              <a:t>lisa.k.jones@shropshire.gov.uk</a:t>
            </a:r>
            <a:r>
              <a:rPr lang="en-GB" sz="1400" dirty="0"/>
              <a:t> </a:t>
            </a:r>
            <a:endParaRPr lang="en-GB" sz="1400" b="1" dirty="0"/>
          </a:p>
        </p:txBody>
      </p:sp>
    </p:spTree>
    <p:extLst>
      <p:ext uri="{BB962C8B-B14F-4D97-AF65-F5344CB8AC3E}">
        <p14:creationId xmlns:p14="http://schemas.microsoft.com/office/powerpoint/2010/main" val="2125253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BAA5602-CBAF-4457-95D0-B876CBDAEA8E}"/>
              </a:ext>
            </a:extLst>
          </p:cNvPr>
          <p:cNvSpPr/>
          <p:nvPr/>
        </p:nvSpPr>
        <p:spPr>
          <a:xfrm>
            <a:off x="-1" y="4322208"/>
            <a:ext cx="9144001" cy="821292"/>
          </a:xfrm>
          <a:prstGeom prst="rect">
            <a:avLst/>
          </a:prstGeom>
          <a:solidFill>
            <a:srgbClr val="1134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BCE7936-532F-4A5E-80DC-FE01AC7F9838}"/>
              </a:ext>
            </a:extLst>
          </p:cNvPr>
          <p:cNvSpPr/>
          <p:nvPr/>
        </p:nvSpPr>
        <p:spPr>
          <a:xfrm>
            <a:off x="0" y="0"/>
            <a:ext cx="9144000" cy="982494"/>
          </a:xfrm>
          <a:prstGeom prst="rect">
            <a:avLst/>
          </a:prstGeom>
          <a:solidFill>
            <a:srgbClr val="1134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E3109D26-78C6-4E11-8293-A2F1AB513CB8}"/>
              </a:ext>
            </a:extLst>
          </p:cNvPr>
          <p:cNvSpPr txBox="1"/>
          <p:nvPr/>
        </p:nvSpPr>
        <p:spPr>
          <a:xfrm>
            <a:off x="110612" y="322348"/>
            <a:ext cx="8929027" cy="461665"/>
          </a:xfrm>
          <a:prstGeom prst="rect">
            <a:avLst/>
          </a:prstGeom>
          <a:noFill/>
        </p:spPr>
        <p:txBody>
          <a:bodyPr wrap="square" rtlCol="0">
            <a:spAutoFit/>
          </a:bodyPr>
          <a:lstStyle/>
          <a:p>
            <a:r>
              <a:rPr lang="en-GB" sz="2400" b="1" dirty="0">
                <a:solidFill>
                  <a:schemeClr val="bg1"/>
                </a:solidFill>
                <a:latin typeface="Effra Medium" panose="020B0703020203020204" pitchFamily="34" charset="0"/>
                <a:cs typeface="Effra Medium" panose="020B0703020203020204" pitchFamily="34" charset="0"/>
              </a:rPr>
              <a:t>                    Lockdown -Community/ Welfare Support Offer</a:t>
            </a:r>
          </a:p>
        </p:txBody>
      </p:sp>
      <p:sp>
        <p:nvSpPr>
          <p:cNvPr id="7" name="TextBox 6">
            <a:extLst>
              <a:ext uri="{FF2B5EF4-FFF2-40B4-BE49-F238E27FC236}">
                <a16:creationId xmlns:a16="http://schemas.microsoft.com/office/drawing/2014/main" id="{D6B11C77-2CD3-49CD-85E5-5583A3BCFBB0}"/>
              </a:ext>
            </a:extLst>
          </p:cNvPr>
          <p:cNvSpPr txBox="1"/>
          <p:nvPr/>
        </p:nvSpPr>
        <p:spPr>
          <a:xfrm>
            <a:off x="123003" y="4557814"/>
            <a:ext cx="3583235" cy="461665"/>
          </a:xfrm>
          <a:prstGeom prst="rect">
            <a:avLst/>
          </a:prstGeom>
          <a:noFill/>
        </p:spPr>
        <p:txBody>
          <a:bodyPr wrap="square" rtlCol="0">
            <a:spAutoFit/>
          </a:bodyPr>
          <a:lstStyle/>
          <a:p>
            <a:r>
              <a:rPr lang="en-GB" sz="2400" b="1" dirty="0">
                <a:solidFill>
                  <a:srgbClr val="FDE958"/>
                </a:solidFill>
                <a:latin typeface="Effra Medium" panose="020B0703020203020204" pitchFamily="34" charset="0"/>
                <a:cs typeface="Effra Medium" panose="020B0703020203020204" pitchFamily="34" charset="0"/>
              </a:rPr>
              <a:t>| STEP UP SHROPSHIRE</a:t>
            </a:r>
          </a:p>
        </p:txBody>
      </p:sp>
      <p:pic>
        <p:nvPicPr>
          <p:cNvPr id="33" name="Picture 32">
            <a:extLst>
              <a:ext uri="{FF2B5EF4-FFF2-40B4-BE49-F238E27FC236}">
                <a16:creationId xmlns:a16="http://schemas.microsoft.com/office/drawing/2014/main" id="{D2878AA7-ED60-42D2-8DFE-05B22A2A3F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0364" y="4517453"/>
            <a:ext cx="1538666" cy="461665"/>
          </a:xfrm>
          <a:prstGeom prst="rect">
            <a:avLst/>
          </a:prstGeom>
        </p:spPr>
      </p:pic>
      <p:sp>
        <p:nvSpPr>
          <p:cNvPr id="2" name="TextBox 1">
            <a:extLst>
              <a:ext uri="{FF2B5EF4-FFF2-40B4-BE49-F238E27FC236}">
                <a16:creationId xmlns:a16="http://schemas.microsoft.com/office/drawing/2014/main" id="{1DF32EAD-6280-4FE0-807D-A28682FDA7A9}"/>
              </a:ext>
            </a:extLst>
          </p:cNvPr>
          <p:cNvSpPr txBox="1"/>
          <p:nvPr/>
        </p:nvSpPr>
        <p:spPr>
          <a:xfrm>
            <a:off x="208722" y="1019619"/>
            <a:ext cx="8219660" cy="3046988"/>
          </a:xfrm>
          <a:prstGeom prst="rect">
            <a:avLst/>
          </a:prstGeom>
          <a:noFill/>
        </p:spPr>
        <p:txBody>
          <a:bodyPr wrap="square" rtlCol="0">
            <a:spAutoFit/>
          </a:bodyPr>
          <a:lstStyle/>
          <a:p>
            <a:pPr lvl="0"/>
            <a:r>
              <a:rPr lang="en-GB" sz="1200" b="1" dirty="0"/>
              <a:t>Mapping of local support</a:t>
            </a:r>
            <a:r>
              <a:rPr lang="en-GB" sz="1200" dirty="0"/>
              <a:t> - the Community Reassurance Team (CRT) continues to update and utilise the various directories of local support. This information can be located as follows:</a:t>
            </a:r>
          </a:p>
          <a:p>
            <a:pPr marL="628650" lvl="1" indent="-171450">
              <a:buFont typeface="Wingdings" panose="05000000000000000000" pitchFamily="2" charset="2"/>
              <a:buChar char="v"/>
            </a:pPr>
            <a:r>
              <a:rPr lang="en-GB" sz="1200" u="sng" dirty="0"/>
              <a:t>Food provision</a:t>
            </a:r>
            <a:r>
              <a:rPr lang="en-GB" sz="1200" dirty="0"/>
              <a:t> - </a:t>
            </a:r>
            <a:r>
              <a:rPr lang="en-GB" sz="1200" u="sng" dirty="0">
                <a:hlinkClick r:id="rId3"/>
              </a:rPr>
              <a:t>https://www.shropshire.gov.uk/coronavirus/information-for-the-public/food-provision/</a:t>
            </a:r>
            <a:r>
              <a:rPr lang="en-GB" sz="1200" dirty="0"/>
              <a:t>  </a:t>
            </a:r>
          </a:p>
          <a:p>
            <a:pPr marL="628650" lvl="1" indent="-171450">
              <a:buFont typeface="Wingdings" panose="05000000000000000000" pitchFamily="2" charset="2"/>
              <a:buChar char="v"/>
            </a:pPr>
            <a:r>
              <a:rPr lang="en-GB" sz="1200" u="sng" dirty="0"/>
              <a:t>Community Support</a:t>
            </a:r>
            <a:r>
              <a:rPr lang="en-GB" sz="1200" dirty="0"/>
              <a:t> - </a:t>
            </a:r>
            <a:r>
              <a:rPr lang="en-GB" sz="1200" u="sng" dirty="0">
                <a:hlinkClick r:id="rId4"/>
              </a:rPr>
              <a:t>https://www.shropshire.gov.uk/coronavirus/information-for-the-public/community-support-services/</a:t>
            </a:r>
            <a:r>
              <a:rPr lang="en-GB" sz="1200" dirty="0"/>
              <a:t> </a:t>
            </a:r>
          </a:p>
          <a:p>
            <a:pPr marL="628650" lvl="1" indent="-171450">
              <a:buFont typeface="Wingdings" panose="05000000000000000000" pitchFamily="2" charset="2"/>
              <a:buChar char="v"/>
            </a:pPr>
            <a:r>
              <a:rPr lang="en-GB" sz="1200" u="sng" dirty="0"/>
              <a:t>Community Social Networks</a:t>
            </a:r>
            <a:r>
              <a:rPr lang="en-GB" sz="1200" dirty="0"/>
              <a:t> - </a:t>
            </a:r>
            <a:r>
              <a:rPr lang="en-GB" sz="1200" u="sng" dirty="0">
                <a:hlinkClick r:id="rId5"/>
              </a:rPr>
              <a:t>https://www.shropshire.gov.uk/coronavirus/information-for-the-public/community-social-networks/</a:t>
            </a:r>
            <a:r>
              <a:rPr lang="en-GB" sz="1200" dirty="0"/>
              <a:t> </a:t>
            </a:r>
          </a:p>
          <a:p>
            <a:pPr marL="628650" lvl="1" indent="-171450">
              <a:buFont typeface="Wingdings" panose="05000000000000000000" pitchFamily="2" charset="2"/>
              <a:buChar char="v"/>
            </a:pPr>
            <a:r>
              <a:rPr lang="en-GB" sz="1200" dirty="0"/>
              <a:t>Mental Health Support (includes bereavement counselling, online support and details about accessing local support) - </a:t>
            </a:r>
            <a:r>
              <a:rPr lang="en-GB" sz="1200" dirty="0">
                <a:hlinkClick r:id="rId6"/>
              </a:rPr>
              <a:t>https://www.shropshire.gov.uk/coronavirus/information-for-the-public/mental-health-and-wellbeing/</a:t>
            </a:r>
            <a:r>
              <a:rPr lang="en-GB" sz="1200" dirty="0"/>
              <a:t> </a:t>
            </a:r>
          </a:p>
          <a:p>
            <a:pPr lvl="0"/>
            <a:r>
              <a:rPr lang="en-GB" sz="1200" b="1" dirty="0"/>
              <a:t>WIPS (The Well-being &amp; Independence Partnership)</a:t>
            </a:r>
            <a:r>
              <a:rPr lang="en-GB" sz="1200" dirty="0"/>
              <a:t> - Shropshire Council have added capacity to the VCSE through the WIPS contract for home visits, befriending, shopping and supplies. More information to follow. </a:t>
            </a:r>
          </a:p>
          <a:p>
            <a:pPr lvl="0"/>
            <a:r>
              <a:rPr lang="en-GB" sz="1200" b="1" dirty="0"/>
              <a:t>Shropshire Council’s </a:t>
            </a:r>
            <a:r>
              <a:rPr lang="en-GB" sz="1200" b="1" dirty="0" err="1"/>
              <a:t>Covid</a:t>
            </a:r>
            <a:r>
              <a:rPr lang="en-GB" sz="1200" b="1" dirty="0"/>
              <a:t> Helpline</a:t>
            </a:r>
            <a:r>
              <a:rPr lang="en-GB" sz="1200" dirty="0"/>
              <a:t> </a:t>
            </a:r>
            <a:r>
              <a:rPr lang="en-GB" sz="1200" b="1" dirty="0"/>
              <a:t>0345 6789 028</a:t>
            </a:r>
            <a:r>
              <a:rPr lang="en-GB" sz="1200" dirty="0"/>
              <a:t> – this phoneline is designed to receive enquiries and concerns associated with </a:t>
            </a:r>
            <a:r>
              <a:rPr lang="en-GB" sz="1200" dirty="0" err="1"/>
              <a:t>Covid</a:t>
            </a:r>
            <a:r>
              <a:rPr lang="en-GB" sz="1200" dirty="0"/>
              <a:t> 19, of a non-medical nature</a:t>
            </a:r>
          </a:p>
          <a:p>
            <a:pPr lvl="0"/>
            <a:r>
              <a:rPr lang="en-GB" sz="1200" b="1" dirty="0"/>
              <a:t>Support for Community Groups</a:t>
            </a:r>
            <a:r>
              <a:rPr lang="en-GB" sz="1200" dirty="0"/>
              <a:t> – Shropshire Rural Communities Charity (RCC) have received funding from the lottery in order to provide practical guidance and support for local groups who are supporting residents through the pandemic. Further information attached. </a:t>
            </a:r>
          </a:p>
        </p:txBody>
      </p:sp>
    </p:spTree>
    <p:extLst>
      <p:ext uri="{BB962C8B-B14F-4D97-AF65-F5344CB8AC3E}">
        <p14:creationId xmlns:p14="http://schemas.microsoft.com/office/powerpoint/2010/main" val="1007591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BAA5602-CBAF-4457-95D0-B876CBDAEA8E}"/>
              </a:ext>
            </a:extLst>
          </p:cNvPr>
          <p:cNvSpPr/>
          <p:nvPr/>
        </p:nvSpPr>
        <p:spPr>
          <a:xfrm>
            <a:off x="-1" y="4322208"/>
            <a:ext cx="9144001" cy="821292"/>
          </a:xfrm>
          <a:prstGeom prst="rect">
            <a:avLst/>
          </a:prstGeom>
          <a:solidFill>
            <a:srgbClr val="1134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BCE7936-532F-4A5E-80DC-FE01AC7F9838}"/>
              </a:ext>
            </a:extLst>
          </p:cNvPr>
          <p:cNvSpPr/>
          <p:nvPr/>
        </p:nvSpPr>
        <p:spPr>
          <a:xfrm>
            <a:off x="0" y="0"/>
            <a:ext cx="9144000" cy="982494"/>
          </a:xfrm>
          <a:prstGeom prst="rect">
            <a:avLst/>
          </a:prstGeom>
          <a:solidFill>
            <a:srgbClr val="1134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E3109D26-78C6-4E11-8293-A2F1AB513CB8}"/>
              </a:ext>
            </a:extLst>
          </p:cNvPr>
          <p:cNvSpPr txBox="1"/>
          <p:nvPr/>
        </p:nvSpPr>
        <p:spPr>
          <a:xfrm>
            <a:off x="110612" y="322348"/>
            <a:ext cx="8929027" cy="461665"/>
          </a:xfrm>
          <a:prstGeom prst="rect">
            <a:avLst/>
          </a:prstGeom>
          <a:noFill/>
        </p:spPr>
        <p:txBody>
          <a:bodyPr wrap="square" rtlCol="0">
            <a:spAutoFit/>
          </a:bodyPr>
          <a:lstStyle/>
          <a:p>
            <a:r>
              <a:rPr lang="en-GB" sz="2400" b="1" dirty="0">
                <a:solidFill>
                  <a:schemeClr val="bg1"/>
                </a:solidFill>
                <a:latin typeface="Effra Medium" panose="020B0703020203020204" pitchFamily="34" charset="0"/>
                <a:cs typeface="Effra Medium" panose="020B0703020203020204" pitchFamily="34" charset="0"/>
              </a:rPr>
              <a:t>                    Lockdown -Community/ Welfare Support Offer</a:t>
            </a:r>
          </a:p>
        </p:txBody>
      </p:sp>
      <p:sp>
        <p:nvSpPr>
          <p:cNvPr id="7" name="TextBox 6">
            <a:extLst>
              <a:ext uri="{FF2B5EF4-FFF2-40B4-BE49-F238E27FC236}">
                <a16:creationId xmlns:a16="http://schemas.microsoft.com/office/drawing/2014/main" id="{D6B11C77-2CD3-49CD-85E5-5583A3BCFBB0}"/>
              </a:ext>
            </a:extLst>
          </p:cNvPr>
          <p:cNvSpPr txBox="1"/>
          <p:nvPr/>
        </p:nvSpPr>
        <p:spPr>
          <a:xfrm>
            <a:off x="123003" y="4557814"/>
            <a:ext cx="3583235" cy="461665"/>
          </a:xfrm>
          <a:prstGeom prst="rect">
            <a:avLst/>
          </a:prstGeom>
          <a:noFill/>
        </p:spPr>
        <p:txBody>
          <a:bodyPr wrap="square" rtlCol="0">
            <a:spAutoFit/>
          </a:bodyPr>
          <a:lstStyle/>
          <a:p>
            <a:r>
              <a:rPr lang="en-GB" sz="2400" b="1" dirty="0">
                <a:solidFill>
                  <a:srgbClr val="FDE958"/>
                </a:solidFill>
                <a:latin typeface="Effra Medium" panose="020B0703020203020204" pitchFamily="34" charset="0"/>
                <a:cs typeface="Effra Medium" panose="020B0703020203020204" pitchFamily="34" charset="0"/>
              </a:rPr>
              <a:t>| STEP UP SHROPSHIRE</a:t>
            </a:r>
          </a:p>
        </p:txBody>
      </p:sp>
      <p:pic>
        <p:nvPicPr>
          <p:cNvPr id="33" name="Picture 32">
            <a:extLst>
              <a:ext uri="{FF2B5EF4-FFF2-40B4-BE49-F238E27FC236}">
                <a16:creationId xmlns:a16="http://schemas.microsoft.com/office/drawing/2014/main" id="{D2878AA7-ED60-42D2-8DFE-05B22A2A3F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0364" y="4517453"/>
            <a:ext cx="1538666" cy="461665"/>
          </a:xfrm>
          <a:prstGeom prst="rect">
            <a:avLst/>
          </a:prstGeom>
        </p:spPr>
      </p:pic>
      <p:sp>
        <p:nvSpPr>
          <p:cNvPr id="2" name="TextBox 1">
            <a:extLst>
              <a:ext uri="{FF2B5EF4-FFF2-40B4-BE49-F238E27FC236}">
                <a16:creationId xmlns:a16="http://schemas.microsoft.com/office/drawing/2014/main" id="{1DF32EAD-6280-4FE0-807D-A28682FDA7A9}"/>
              </a:ext>
            </a:extLst>
          </p:cNvPr>
          <p:cNvSpPr txBox="1"/>
          <p:nvPr/>
        </p:nvSpPr>
        <p:spPr>
          <a:xfrm>
            <a:off x="496956" y="1019619"/>
            <a:ext cx="7931425" cy="3108543"/>
          </a:xfrm>
          <a:prstGeom prst="rect">
            <a:avLst/>
          </a:prstGeom>
          <a:noFill/>
        </p:spPr>
        <p:txBody>
          <a:bodyPr wrap="square" rtlCol="0">
            <a:spAutoFit/>
          </a:bodyPr>
          <a:lstStyle/>
          <a:p>
            <a:pPr lvl="0"/>
            <a:r>
              <a:rPr lang="en-GB" sz="1400" b="1" dirty="0"/>
              <a:t>Financial Support – range of online support for people isolating </a:t>
            </a:r>
            <a:r>
              <a:rPr lang="en-GB" sz="1400" dirty="0">
                <a:hlinkClick r:id="rId3"/>
              </a:rPr>
              <a:t>https://www.shropshire.gov.uk/coronavirus/information-for-the-public/your-rights-and-benefits/</a:t>
            </a:r>
            <a:r>
              <a:rPr lang="en-GB" sz="1400" dirty="0"/>
              <a:t> </a:t>
            </a:r>
          </a:p>
          <a:p>
            <a:pPr lvl="0"/>
            <a:r>
              <a:rPr lang="en-GB" sz="1400" b="1" dirty="0"/>
              <a:t>Food banks – received additional £30,000 funding to support all Shropshire foodbanks, additional food from DEFRA is being distributed to all food banks who need it in the county</a:t>
            </a:r>
          </a:p>
          <a:p>
            <a:pPr lvl="0"/>
            <a:r>
              <a:rPr lang="en-GB" sz="1400" b="1" dirty="0"/>
              <a:t>Access </a:t>
            </a:r>
            <a:r>
              <a:rPr lang="en-GB" sz="1400" b="1"/>
              <a:t>to food:</a:t>
            </a:r>
            <a:endParaRPr lang="en-GB" sz="1400" b="1" dirty="0"/>
          </a:p>
          <a:p>
            <a:pPr marL="742950" lvl="1" indent="-285750">
              <a:buFont typeface="Wingdings" panose="05000000000000000000" pitchFamily="2" charset="2"/>
              <a:buChar char="v"/>
            </a:pPr>
            <a:r>
              <a:rPr lang="en-GB" sz="1400" b="1" dirty="0"/>
              <a:t>Shropshire Larder </a:t>
            </a:r>
            <a:r>
              <a:rPr lang="en-GB" sz="1400" u="sng" dirty="0">
                <a:hlinkClick r:id="rId4"/>
              </a:rPr>
              <a:t>www.shropshirelarder.org.uk</a:t>
            </a:r>
            <a:endParaRPr lang="en-GB" sz="1400" b="1" dirty="0"/>
          </a:p>
          <a:p>
            <a:pPr marL="742950" lvl="1" indent="-285750">
              <a:buFont typeface="Wingdings" panose="05000000000000000000" pitchFamily="2" charset="2"/>
              <a:buChar char="v"/>
            </a:pPr>
            <a:r>
              <a:rPr lang="en-GB" sz="1400" b="1" dirty="0"/>
              <a:t>Priority food slots at grocery stores – call 03456789028</a:t>
            </a:r>
          </a:p>
          <a:p>
            <a:pPr marL="742950" lvl="1" indent="-285750">
              <a:buFont typeface="Wingdings" panose="05000000000000000000" pitchFamily="2" charset="2"/>
              <a:buChar char="v"/>
            </a:pPr>
            <a:r>
              <a:rPr lang="en-GB" sz="1400" b="1" dirty="0"/>
              <a:t>Mid-counties Coop offers ring and delivery slots – call 0800 435 902 or phone your local Mid-counties Coop </a:t>
            </a:r>
          </a:p>
          <a:p>
            <a:pPr marL="742950" lvl="1" indent="-285750">
              <a:buFont typeface="Wingdings" panose="05000000000000000000" pitchFamily="2" charset="2"/>
              <a:buChar char="v"/>
            </a:pPr>
            <a:r>
              <a:rPr lang="en-GB" sz="1400" b="1" dirty="0"/>
              <a:t>Wellbeing and Independence referral – call 03456789028</a:t>
            </a:r>
          </a:p>
          <a:p>
            <a:pPr marL="742950" lvl="1" indent="-285750">
              <a:buFont typeface="Wingdings" panose="05000000000000000000" pitchFamily="2" charset="2"/>
              <a:buChar char="v"/>
            </a:pPr>
            <a:r>
              <a:rPr lang="en-GB" sz="1400" b="1" dirty="0"/>
              <a:t>All other food needs - </a:t>
            </a:r>
            <a:r>
              <a:rPr lang="en-GB" sz="1400" u="sng" dirty="0">
                <a:hlinkClick r:id="rId5"/>
              </a:rPr>
              <a:t>https://www.shropshire.gov.uk/coronavirus/information-for-the-public/food-provision/</a:t>
            </a:r>
            <a:r>
              <a:rPr lang="en-GB" sz="1400" u="sng" dirty="0"/>
              <a:t> or </a:t>
            </a:r>
            <a:r>
              <a:rPr lang="en-GB" sz="1400" b="1" dirty="0"/>
              <a:t> 03456789028</a:t>
            </a:r>
          </a:p>
          <a:p>
            <a:r>
              <a:rPr lang="en-GB" sz="1400" b="1" dirty="0"/>
              <a:t>Shropshire Council </a:t>
            </a:r>
            <a:r>
              <a:rPr lang="en-GB" sz="1400" b="1" dirty="0" err="1"/>
              <a:t>Covid</a:t>
            </a:r>
            <a:r>
              <a:rPr lang="en-GB" sz="1400" b="1" dirty="0"/>
              <a:t> web pages</a:t>
            </a:r>
            <a:r>
              <a:rPr lang="en-GB" sz="1400" dirty="0"/>
              <a:t> - online information and resources can be found via - </a:t>
            </a:r>
            <a:r>
              <a:rPr lang="en-GB" sz="1400" u="sng" dirty="0">
                <a:hlinkClick r:id="rId6"/>
              </a:rPr>
              <a:t>https://www.shropshire.gov.uk/coronavirus/</a:t>
            </a:r>
            <a:r>
              <a:rPr lang="en-GB" sz="1400" dirty="0"/>
              <a:t> </a:t>
            </a:r>
          </a:p>
        </p:txBody>
      </p:sp>
    </p:spTree>
    <p:extLst>
      <p:ext uri="{BB962C8B-B14F-4D97-AF65-F5344CB8AC3E}">
        <p14:creationId xmlns:p14="http://schemas.microsoft.com/office/powerpoint/2010/main" val="35527439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203</TotalTime>
  <Words>623</Words>
  <Application>Microsoft Office PowerPoint</Application>
  <PresentationFormat>On-screen Show (16:9)</PresentationFormat>
  <Paragraphs>33</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Effra Medium</vt:lpstr>
      <vt:lpstr>Wingdings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Rhys Davies</dc:creator>
  <cp:lastModifiedBy>Admin</cp:lastModifiedBy>
  <cp:revision>82</cp:revision>
  <dcterms:created xsi:type="dcterms:W3CDTF">2020-10-28T12:30:31Z</dcterms:created>
  <dcterms:modified xsi:type="dcterms:W3CDTF">2020-11-09T11:07:33Z</dcterms:modified>
</cp:coreProperties>
</file>