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17.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18.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19.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24.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notesSlides/notesSlide25.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notesSlides/notesSlide26.xml" ContentType="application/vnd.openxmlformats-officedocument.presentationml.notesSlide+xml"/>
  <Override PartName="/ppt/charts/chart18.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8.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49" r:id="rId4"/>
  </p:sldMasterIdLst>
  <p:notesMasterIdLst>
    <p:notesMasterId r:id="rId78"/>
  </p:notesMasterIdLst>
  <p:handoutMasterIdLst>
    <p:handoutMasterId r:id="rId79"/>
  </p:handoutMasterIdLst>
  <p:sldIdLst>
    <p:sldId id="281" r:id="rId5"/>
    <p:sldId id="982" r:id="rId6"/>
    <p:sldId id="1024" r:id="rId7"/>
    <p:sldId id="1084" r:id="rId8"/>
    <p:sldId id="1148" r:id="rId9"/>
    <p:sldId id="1296" r:id="rId10"/>
    <p:sldId id="1334" r:id="rId11"/>
    <p:sldId id="1335" r:id="rId12"/>
    <p:sldId id="1336" r:id="rId13"/>
    <p:sldId id="1337" r:id="rId14"/>
    <p:sldId id="1338" r:id="rId15"/>
    <p:sldId id="1339" r:id="rId16"/>
    <p:sldId id="1355" r:id="rId17"/>
    <p:sldId id="1340" r:id="rId18"/>
    <p:sldId id="1289" r:id="rId19"/>
    <p:sldId id="1019" r:id="rId20"/>
    <p:sldId id="1343" r:id="rId21"/>
    <p:sldId id="682" r:id="rId22"/>
    <p:sldId id="1328" r:id="rId23"/>
    <p:sldId id="1344" r:id="rId24"/>
    <p:sldId id="1192" r:id="rId25"/>
    <p:sldId id="1193" r:id="rId26"/>
    <p:sldId id="1128" r:id="rId27"/>
    <p:sldId id="1345" r:id="rId28"/>
    <p:sldId id="1154" r:id="rId29"/>
    <p:sldId id="1329" r:id="rId30"/>
    <p:sldId id="1346" r:id="rId31"/>
    <p:sldId id="1194" r:id="rId32"/>
    <p:sldId id="1347" r:id="rId33"/>
    <p:sldId id="1348" r:id="rId34"/>
    <p:sldId id="1349" r:id="rId35"/>
    <p:sldId id="1330" r:id="rId36"/>
    <p:sldId id="1331" r:id="rId37"/>
    <p:sldId id="1195" r:id="rId38"/>
    <p:sldId id="1158" r:id="rId39"/>
    <p:sldId id="1350" r:id="rId40"/>
    <p:sldId id="1351" r:id="rId41"/>
    <p:sldId id="1352" r:id="rId42"/>
    <p:sldId id="1324" r:id="rId43"/>
    <p:sldId id="1234" r:id="rId44"/>
    <p:sldId id="1353" r:id="rId45"/>
    <p:sldId id="1354" r:id="rId46"/>
    <p:sldId id="1249" r:id="rId47"/>
    <p:sldId id="1185" r:id="rId48"/>
    <p:sldId id="757" r:id="rId49"/>
    <p:sldId id="1214" r:id="rId50"/>
    <p:sldId id="1356" r:id="rId51"/>
    <p:sldId id="1251" r:id="rId52"/>
    <p:sldId id="1357" r:id="rId53"/>
    <p:sldId id="1306" r:id="rId54"/>
    <p:sldId id="1032" r:id="rId55"/>
    <p:sldId id="1033" r:id="rId56"/>
    <p:sldId id="1034" r:id="rId57"/>
    <p:sldId id="1091" r:id="rId58"/>
    <p:sldId id="1035" r:id="rId59"/>
    <p:sldId id="1301" r:id="rId60"/>
    <p:sldId id="1368" r:id="rId61"/>
    <p:sldId id="1290" r:id="rId62"/>
    <p:sldId id="1369" r:id="rId63"/>
    <p:sldId id="1292" r:id="rId64"/>
    <p:sldId id="1294" r:id="rId65"/>
    <p:sldId id="1359" r:id="rId66"/>
    <p:sldId id="1360" r:id="rId67"/>
    <p:sldId id="1295" r:id="rId68"/>
    <p:sldId id="1361" r:id="rId69"/>
    <p:sldId id="1367" r:id="rId70"/>
    <p:sldId id="1362" r:id="rId71"/>
    <p:sldId id="1363" r:id="rId72"/>
    <p:sldId id="1364" r:id="rId73"/>
    <p:sldId id="1365" r:id="rId74"/>
    <p:sldId id="1366" r:id="rId75"/>
    <p:sldId id="1316" r:id="rId76"/>
    <p:sldId id="557" r:id="rId77"/>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3855" userDrawn="1">
          <p15:clr>
            <a:srgbClr val="A4A3A4"/>
          </p15:clr>
        </p15:guide>
        <p15:guide id="3" orient="horz" pos="3657" userDrawn="1">
          <p15:clr>
            <a:srgbClr val="A4A3A4"/>
          </p15:clr>
        </p15:guide>
        <p15:guide id="5" orient="horz" pos="3952" userDrawn="1">
          <p15:clr>
            <a:srgbClr val="A4A3A4"/>
          </p15:clr>
        </p15:guide>
        <p15:guide id="8" orient="horz" pos="2795" userDrawn="1">
          <p15:clr>
            <a:srgbClr val="A4A3A4"/>
          </p15:clr>
        </p15:guide>
        <p15:guide id="9" orient="horz" pos="595" userDrawn="1">
          <p15:clr>
            <a:srgbClr val="A4A3A4"/>
          </p15:clr>
        </p15:guide>
        <p15:guide id="10" orient="horz" pos="3203" userDrawn="1">
          <p15:clr>
            <a:srgbClr val="A4A3A4"/>
          </p15:clr>
        </p15:guide>
        <p15:guide id="11" orient="horz" pos="1059" userDrawn="1">
          <p15:clr>
            <a:srgbClr val="A4A3A4"/>
          </p15:clr>
        </p15:guide>
        <p15:guide id="12" orient="horz" pos="2160" userDrawn="1">
          <p15:clr>
            <a:srgbClr val="A4A3A4"/>
          </p15:clr>
        </p15:guide>
        <p15:guide id="13" orient="horz" pos="2069" userDrawn="1">
          <p15:clr>
            <a:srgbClr val="A4A3A4"/>
          </p15:clr>
        </p15:guide>
        <p15:guide id="16" pos="567" userDrawn="1">
          <p15:clr>
            <a:srgbClr val="A4A3A4"/>
          </p15:clr>
        </p15:guide>
        <p15:guide id="17" pos="2925" userDrawn="1">
          <p15:clr>
            <a:srgbClr val="A4A3A4"/>
          </p15:clr>
        </p15:guide>
        <p15:guide id="18" orient="horz" pos="902" userDrawn="1">
          <p15:clr>
            <a:srgbClr val="A4A3A4"/>
          </p15:clr>
        </p15:guide>
        <p15:guide id="19" orient="horz" pos="1774" userDrawn="1">
          <p15:clr>
            <a:srgbClr val="A4A3A4"/>
          </p15:clr>
        </p15:guide>
        <p15:guide id="21" pos="499" userDrawn="1">
          <p15:clr>
            <a:srgbClr val="A4A3A4"/>
          </p15:clr>
        </p15:guide>
        <p15:guide id="22" orient="horz" pos="2228" userDrawn="1">
          <p15:clr>
            <a:srgbClr val="A4A3A4"/>
          </p15:clr>
        </p15:guide>
        <p15:guide id="23" orient="horz" pos="3748" userDrawn="1">
          <p15:clr>
            <a:srgbClr val="A4A3A4"/>
          </p15:clr>
        </p15:guide>
        <p15:guide id="24" orient="horz" pos="1275" userDrawn="1">
          <p15:clr>
            <a:srgbClr val="A4A3A4"/>
          </p15:clr>
        </p15:guide>
        <p15:guide id="25" pos="2177" userDrawn="1">
          <p15:clr>
            <a:srgbClr val="A4A3A4"/>
          </p15:clr>
        </p15:guide>
        <p15:guide id="26" orient="horz" pos="1412" userDrawn="1">
          <p15:clr>
            <a:srgbClr val="A4A3A4"/>
          </p15:clr>
        </p15:guide>
        <p15:guide id="27" pos="4286" userDrawn="1">
          <p15:clr>
            <a:srgbClr val="A4A3A4"/>
          </p15:clr>
        </p15:guide>
        <p15:guide id="28" pos="4354" userDrawn="1">
          <p15:clr>
            <a:srgbClr val="A4A3A4"/>
          </p15:clr>
        </p15:guide>
        <p15:guide id="30" pos="214" userDrawn="1">
          <p15:clr>
            <a:srgbClr val="A4A3A4"/>
          </p15:clr>
        </p15:guide>
        <p15:guide id="31" pos="3016" userDrawn="1">
          <p15:clr>
            <a:srgbClr val="A4A3A4"/>
          </p15:clr>
        </p15:guide>
        <p15:guide id="32" pos="3152" userDrawn="1">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Duffy" initials="CD" lastIdx="11" clrIdx="0">
    <p:extLst>
      <p:ext uri="{19B8F6BF-5375-455C-9EA6-DF929625EA0E}">
        <p15:presenceInfo xmlns:p15="http://schemas.microsoft.com/office/powerpoint/2012/main" userId="S::caroline.duffy@midsussex.gov.uk::0d7ac8b7-5524-4ba4-8cdc-8142000d424e" providerId="AD"/>
      </p:ext>
    </p:extLst>
  </p:cmAuthor>
  <p:cmAuthor id="2" name="Nathan Spilsted" initials="NS" lastIdx="8" clrIdx="1">
    <p:extLst>
      <p:ext uri="{19B8F6BF-5375-455C-9EA6-DF929625EA0E}">
        <p15:presenceInfo xmlns:p15="http://schemas.microsoft.com/office/powerpoint/2012/main" userId="S::nathan.spilsted@midsussex.gov.uk::f448dfc0-772f-46f8-bce1-ca7b4e68b6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A74"/>
    <a:srgbClr val="FF5050"/>
    <a:srgbClr val="FDBF63"/>
    <a:srgbClr val="D575E5"/>
    <a:srgbClr val="93CDDD"/>
    <a:srgbClr val="FF0000"/>
    <a:srgbClr val="800080"/>
    <a:srgbClr val="7CC327"/>
    <a:srgbClr val="FDB345"/>
    <a:srgbClr val="F4D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90F95-CE36-447F-BCB7-88E8DB165650}" v="1127" dt="2024-05-10T10:34:11.419"/>
    <p1510:client id="{AC02CB04-3A16-45EC-8FA5-C419AEBF6BCF}" v="159" dt="2024-05-10T09:08:49.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70" y="72"/>
      </p:cViewPr>
      <p:guideLst>
        <p:guide orient="horz"/>
        <p:guide pos="3855"/>
        <p:guide orient="horz" pos="3657"/>
        <p:guide orient="horz" pos="3952"/>
        <p:guide orient="horz" pos="2795"/>
        <p:guide orient="horz" pos="595"/>
        <p:guide orient="horz" pos="3203"/>
        <p:guide orient="horz" pos="1059"/>
        <p:guide orient="horz" pos="2160"/>
        <p:guide orient="horz" pos="2069"/>
        <p:guide pos="567"/>
        <p:guide pos="2925"/>
        <p:guide orient="horz" pos="902"/>
        <p:guide orient="horz" pos="1774"/>
        <p:guide pos="499"/>
        <p:guide orient="horz" pos="2228"/>
        <p:guide orient="horz" pos="3748"/>
        <p:guide orient="horz" pos="1275"/>
        <p:guide pos="2177"/>
        <p:guide orient="horz" pos="1412"/>
        <p:guide pos="4286"/>
        <p:guide pos="4354"/>
        <p:guide pos="214"/>
        <p:guide pos="3016"/>
        <p:guide pos="315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5"/>
        <p:guide pos="213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https://theretailgroupuk.sharepoint.com/sites/theretailgroup/Project%20Files/887%20Market%20Drayton%20Market%20Strategy/Business%20and%20Trader%20survey/Results/Entered%202024%20Market%20Drayton%20Master%20plus%20Graphs.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3544073247824168E-2"/>
          <c:y val="2.2599452851441795E-2"/>
          <c:w val="0.94645592675217582"/>
          <c:h val="0.75770923579274052"/>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41-4960-8838-EEFD1E91BC11}"/>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41-4960-8838-EEFD1E91BC11}"/>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41-4960-8838-EEFD1E91BC1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Charts'!$B$5:$B$14</c:f>
              <c:strCache>
                <c:ptCount val="10"/>
                <c:pt idx="0">
                  <c:v>Retail shop</c:v>
                </c:pt>
                <c:pt idx="1">
                  <c:v>Market stall</c:v>
                </c:pt>
                <c:pt idx="2">
                  <c:v>Service provider consumer</c:v>
                </c:pt>
                <c:pt idx="3">
                  <c:v>Restaurant / café / bar</c:v>
                </c:pt>
                <c:pt idx="4">
                  <c:v>Financial services</c:v>
                </c:pt>
                <c:pt idx="5">
                  <c:v>Commercial office</c:v>
                </c:pt>
                <c:pt idx="6">
                  <c:v>Service provider business</c:v>
                </c:pt>
                <c:pt idx="7">
                  <c:v>Hotel, B&amp;B, Guest house</c:v>
                </c:pt>
                <c:pt idx="8">
                  <c:v>Leisure venue</c:v>
                </c:pt>
                <c:pt idx="9">
                  <c:v>Public voluntary sector</c:v>
                </c:pt>
              </c:strCache>
            </c:strRef>
          </c:cat>
          <c:val>
            <c:numRef>
              <c:f>'Market Drayton Charts'!$C$5:$C$14</c:f>
            </c:numRef>
          </c:val>
          <c:extLst>
            <c:ext xmlns:c16="http://schemas.microsoft.com/office/drawing/2014/chart" uri="{C3380CC4-5D6E-409C-BE32-E72D297353CC}">
              <c16:uniqueId val="{00000003-1841-4960-8838-EEFD1E91BC11}"/>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41-4960-8838-EEFD1E91BC11}"/>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41-4960-8838-EEFD1E91BC11}"/>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41-4960-8838-EEFD1E91BC11}"/>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41-4960-8838-EEFD1E91BC11}"/>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41-4960-8838-EEFD1E91BC11}"/>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41-4960-8838-EEFD1E91BC1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Charts'!$B$5:$B$14</c:f>
              <c:strCache>
                <c:ptCount val="10"/>
                <c:pt idx="0">
                  <c:v>Retail shop</c:v>
                </c:pt>
                <c:pt idx="1">
                  <c:v>Market stall</c:v>
                </c:pt>
                <c:pt idx="2">
                  <c:v>Service provider consumer</c:v>
                </c:pt>
                <c:pt idx="3">
                  <c:v>Restaurant / café / bar</c:v>
                </c:pt>
                <c:pt idx="4">
                  <c:v>Financial services</c:v>
                </c:pt>
                <c:pt idx="5">
                  <c:v>Commercial office</c:v>
                </c:pt>
                <c:pt idx="6">
                  <c:v>Service provider business</c:v>
                </c:pt>
                <c:pt idx="7">
                  <c:v>Hotel, B&amp;B, Guest house</c:v>
                </c:pt>
                <c:pt idx="8">
                  <c:v>Leisure venue</c:v>
                </c:pt>
                <c:pt idx="9">
                  <c:v>Public voluntary sector</c:v>
                </c:pt>
              </c:strCache>
            </c:strRef>
          </c:cat>
          <c:val>
            <c:numRef>
              <c:f>'Market Drayton Charts'!$D$5:$D$14</c:f>
            </c:numRef>
          </c:val>
          <c:extLst>
            <c:ext xmlns:c16="http://schemas.microsoft.com/office/drawing/2014/chart" uri="{C3380CC4-5D6E-409C-BE32-E72D297353CC}">
              <c16:uniqueId val="{0000000A-1841-4960-8838-EEFD1E91BC11}"/>
            </c:ext>
          </c:extLst>
        </c:ser>
        <c:ser>
          <c:idx val="1"/>
          <c:order val="2"/>
          <c:spPr>
            <a:solidFill>
              <a:srgbClr val="FFC0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Charts'!$B$5:$B$14</c:f>
              <c:strCache>
                <c:ptCount val="10"/>
                <c:pt idx="0">
                  <c:v>Retail shop</c:v>
                </c:pt>
                <c:pt idx="1">
                  <c:v>Market stall</c:v>
                </c:pt>
                <c:pt idx="2">
                  <c:v>Service provider consumer</c:v>
                </c:pt>
                <c:pt idx="3">
                  <c:v>Restaurant / café / bar</c:v>
                </c:pt>
                <c:pt idx="4">
                  <c:v>Financial services</c:v>
                </c:pt>
                <c:pt idx="5">
                  <c:v>Commercial office</c:v>
                </c:pt>
                <c:pt idx="6">
                  <c:v>Service provider business</c:v>
                </c:pt>
                <c:pt idx="7">
                  <c:v>Hotel, B&amp;B, Guest house</c:v>
                </c:pt>
                <c:pt idx="8">
                  <c:v>Leisure venue</c:v>
                </c:pt>
                <c:pt idx="9">
                  <c:v>Public voluntary sector</c:v>
                </c:pt>
              </c:strCache>
            </c:strRef>
          </c:cat>
          <c:val>
            <c:numRef>
              <c:f>'Market Drayton Charts'!$E$5:$E$14</c:f>
              <c:numCache>
                <c:formatCode>0%</c:formatCode>
                <c:ptCount val="10"/>
                <c:pt idx="0">
                  <c:v>0.47126436781609193</c:v>
                </c:pt>
                <c:pt idx="1">
                  <c:v>0.20689655172413793</c:v>
                </c:pt>
                <c:pt idx="2">
                  <c:v>0.16091954022988506</c:v>
                </c:pt>
                <c:pt idx="3">
                  <c:v>0.11494252873563218</c:v>
                </c:pt>
                <c:pt idx="4">
                  <c:v>8.0459770114942528E-2</c:v>
                </c:pt>
                <c:pt idx="5">
                  <c:v>3.4482758620689655E-2</c:v>
                </c:pt>
                <c:pt idx="6">
                  <c:v>2.2988505747126436E-2</c:v>
                </c:pt>
                <c:pt idx="7">
                  <c:v>1.1494252873563218E-2</c:v>
                </c:pt>
                <c:pt idx="8">
                  <c:v>0</c:v>
                </c:pt>
                <c:pt idx="9">
                  <c:v>0</c:v>
                </c:pt>
              </c:numCache>
            </c:numRef>
          </c:val>
          <c:extLst>
            <c:ext xmlns:c16="http://schemas.microsoft.com/office/drawing/2014/chart" uri="{C3380CC4-5D6E-409C-BE32-E72D297353CC}">
              <c16:uniqueId val="{0000000B-1841-4960-8838-EEFD1E91BC11}"/>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5"/>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38561298628437"/>
          <c:y val="4.2437165956438989E-2"/>
          <c:w val="0.88858734667414363"/>
          <c:h val="0.92518093618063169"/>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D0-44EB-B734-FBEC8914D096}"/>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D0-44EB-B734-FBEC8914D096}"/>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D0-44EB-B734-FBEC8914D096}"/>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Charts'!$B$140:$B$144</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Charts'!$C$140:$C$145</c:f>
            </c:numRef>
          </c:val>
          <c:extLst>
            <c:ext xmlns:c16="http://schemas.microsoft.com/office/drawing/2014/chart" uri="{C3380CC4-5D6E-409C-BE32-E72D297353CC}">
              <c16:uniqueId val="{00000003-3ED0-44EB-B734-FBEC8914D096}"/>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D0-44EB-B734-FBEC8914D096}"/>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D0-44EB-B734-FBEC8914D096}"/>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D0-44EB-B734-FBEC8914D096}"/>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D0-44EB-B734-FBEC8914D096}"/>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ED0-44EB-B734-FBEC8914D096}"/>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D0-44EB-B734-FBEC8914D096}"/>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Charts'!$B$140:$B$144</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Charts'!$D$140:$D$145</c:f>
            </c:numRef>
          </c:val>
          <c:extLst>
            <c:ext xmlns:c16="http://schemas.microsoft.com/office/drawing/2014/chart" uri="{C3380CC4-5D6E-409C-BE32-E72D297353CC}">
              <c16:uniqueId val="{0000000A-3ED0-44EB-B734-FBEC8914D096}"/>
            </c:ext>
          </c:extLst>
        </c:ser>
        <c:ser>
          <c:idx val="1"/>
          <c:order val="2"/>
          <c:spPr>
            <a:solidFill>
              <a:srgbClr val="92D050"/>
            </a:solidFill>
          </c:spPr>
          <c:invertIfNegative val="0"/>
          <c:dPt>
            <c:idx val="0"/>
            <c:invertIfNegative val="0"/>
            <c:bubble3D val="0"/>
            <c:extLst>
              <c:ext xmlns:c16="http://schemas.microsoft.com/office/drawing/2014/chart" uri="{C3380CC4-5D6E-409C-BE32-E72D297353CC}">
                <c16:uniqueId val="{0000000B-3ED0-44EB-B734-FBEC8914D096}"/>
              </c:ext>
            </c:extLst>
          </c:dPt>
          <c:dPt>
            <c:idx val="1"/>
            <c:invertIfNegative val="0"/>
            <c:bubble3D val="0"/>
            <c:extLst>
              <c:ext xmlns:c16="http://schemas.microsoft.com/office/drawing/2014/chart" uri="{C3380CC4-5D6E-409C-BE32-E72D297353CC}">
                <c16:uniqueId val="{0000000C-3ED0-44EB-B734-FBEC8914D096}"/>
              </c:ext>
            </c:extLst>
          </c:dPt>
          <c:dPt>
            <c:idx val="2"/>
            <c:invertIfNegative val="0"/>
            <c:bubble3D val="0"/>
            <c:spPr>
              <a:solidFill>
                <a:srgbClr val="FFC000"/>
              </a:solidFill>
            </c:spPr>
            <c:extLst>
              <c:ext xmlns:c16="http://schemas.microsoft.com/office/drawing/2014/chart" uri="{C3380CC4-5D6E-409C-BE32-E72D297353CC}">
                <c16:uniqueId val="{0000000E-3ED0-44EB-B734-FBEC8914D096}"/>
              </c:ext>
            </c:extLst>
          </c:dPt>
          <c:dPt>
            <c:idx val="3"/>
            <c:invertIfNegative val="0"/>
            <c:bubble3D val="0"/>
            <c:spPr>
              <a:solidFill>
                <a:srgbClr val="5B9BD5"/>
              </a:solidFill>
            </c:spPr>
            <c:extLst>
              <c:ext xmlns:c16="http://schemas.microsoft.com/office/drawing/2014/chart" uri="{C3380CC4-5D6E-409C-BE32-E72D297353CC}">
                <c16:uniqueId val="{00000010-3ED0-44EB-B734-FBEC8914D096}"/>
              </c:ext>
            </c:extLst>
          </c:dPt>
          <c:dPt>
            <c:idx val="4"/>
            <c:invertIfNegative val="0"/>
            <c:bubble3D val="0"/>
            <c:spPr>
              <a:solidFill>
                <a:srgbClr val="5B9BD5"/>
              </a:solidFill>
            </c:spPr>
            <c:extLst>
              <c:ext xmlns:c16="http://schemas.microsoft.com/office/drawing/2014/chart" uri="{C3380CC4-5D6E-409C-BE32-E72D297353CC}">
                <c16:uniqueId val="{00000012-3ED0-44EB-B734-FBEC8914D096}"/>
              </c:ext>
            </c:extLst>
          </c:dPt>
          <c:dPt>
            <c:idx val="5"/>
            <c:invertIfNegative val="0"/>
            <c:bubble3D val="0"/>
            <c:spPr>
              <a:solidFill>
                <a:sysClr val="window" lastClr="FFFFFF">
                  <a:lumMod val="65000"/>
                </a:sysClr>
              </a:solidFill>
            </c:spPr>
            <c:extLst>
              <c:ext xmlns:c16="http://schemas.microsoft.com/office/drawing/2014/chart" uri="{C3380CC4-5D6E-409C-BE32-E72D297353CC}">
                <c16:uniqueId val="{00000014-3ED0-44EB-B734-FBEC8914D096}"/>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Charts'!$B$140:$B$144</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Charts'!$E$140:$E$144</c:f>
              <c:numCache>
                <c:formatCode>0%</c:formatCode>
                <c:ptCount val="5"/>
                <c:pt idx="0">
                  <c:v>0.16091954022988506</c:v>
                </c:pt>
                <c:pt idx="1">
                  <c:v>0.41379310344827586</c:v>
                </c:pt>
                <c:pt idx="2">
                  <c:v>0.18390804597701149</c:v>
                </c:pt>
                <c:pt idx="3">
                  <c:v>-0.14942528735632199</c:v>
                </c:pt>
                <c:pt idx="4">
                  <c:v>-4.5977011494252901E-2</c:v>
                </c:pt>
              </c:numCache>
            </c:numRef>
          </c:val>
          <c:extLst>
            <c:ext xmlns:c16="http://schemas.microsoft.com/office/drawing/2014/chart" uri="{C3380CC4-5D6E-409C-BE32-E72D297353CC}">
              <c16:uniqueId val="{00000015-3ED0-44EB-B734-FBEC8914D096}"/>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5"/>
          <c:min val="-0.5"/>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2449646638769935E-2"/>
          <c:y val="3.4433274206666448E-2"/>
          <c:w val="0.94698882472358448"/>
          <c:h val="0.93966748103697817"/>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E5-4943-A75A-4CF4A3C2CFEB}"/>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E5-4943-A75A-4CF4A3C2CFEB}"/>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E5-4943-A75A-4CF4A3C2CFE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Charts'!$B$218:$B$222</c:f>
              <c:strCache>
                <c:ptCount val="5"/>
                <c:pt idx="0">
                  <c:v>Improve a lot</c:v>
                </c:pt>
                <c:pt idx="1">
                  <c:v>Improve a little</c:v>
                </c:pt>
                <c:pt idx="2">
                  <c:v>Stay the same</c:v>
                </c:pt>
                <c:pt idx="3">
                  <c:v>Decline a little</c:v>
                </c:pt>
                <c:pt idx="4">
                  <c:v>Decline a lot</c:v>
                </c:pt>
              </c:strCache>
            </c:strRef>
          </c:cat>
          <c:val>
            <c:numRef>
              <c:f>'[Entered 2024 Market Drayton Master plus Graphs.xlsx]Market Drayton Charts'!$C$218:$C$222</c:f>
            </c:numRef>
          </c:val>
          <c:extLst>
            <c:ext xmlns:c16="http://schemas.microsoft.com/office/drawing/2014/chart" uri="{C3380CC4-5D6E-409C-BE32-E72D297353CC}">
              <c16:uniqueId val="{00000003-D7E5-4943-A75A-4CF4A3C2CFEB}"/>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E5-4943-A75A-4CF4A3C2CFEB}"/>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E5-4943-A75A-4CF4A3C2CFEB}"/>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E5-4943-A75A-4CF4A3C2CFEB}"/>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E5-4943-A75A-4CF4A3C2CFEB}"/>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E5-4943-A75A-4CF4A3C2CFEB}"/>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E5-4943-A75A-4CF4A3C2CFE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Charts'!$B$218:$B$222</c:f>
              <c:strCache>
                <c:ptCount val="5"/>
                <c:pt idx="0">
                  <c:v>Improve a lot</c:v>
                </c:pt>
                <c:pt idx="1">
                  <c:v>Improve a little</c:v>
                </c:pt>
                <c:pt idx="2">
                  <c:v>Stay the same</c:v>
                </c:pt>
                <c:pt idx="3">
                  <c:v>Decline a little</c:v>
                </c:pt>
                <c:pt idx="4">
                  <c:v>Decline a lot</c:v>
                </c:pt>
              </c:strCache>
            </c:strRef>
          </c:cat>
          <c:val>
            <c:numRef>
              <c:f>'[Entered 2024 Market Drayton Master plus Graphs.xlsx]Market Drayton Charts'!$D$218:$D$222</c:f>
            </c:numRef>
          </c:val>
          <c:extLst>
            <c:ext xmlns:c16="http://schemas.microsoft.com/office/drawing/2014/chart" uri="{C3380CC4-5D6E-409C-BE32-E72D297353CC}">
              <c16:uniqueId val="{0000000A-D7E5-4943-A75A-4CF4A3C2CFEB}"/>
            </c:ext>
          </c:extLst>
        </c:ser>
        <c:ser>
          <c:idx val="1"/>
          <c:order val="2"/>
          <c:spPr>
            <a:solidFill>
              <a:srgbClr val="92D050"/>
            </a:solidFill>
          </c:spPr>
          <c:invertIfNegative val="0"/>
          <c:dPt>
            <c:idx val="0"/>
            <c:invertIfNegative val="0"/>
            <c:bubble3D val="0"/>
            <c:extLst>
              <c:ext xmlns:c16="http://schemas.microsoft.com/office/drawing/2014/chart" uri="{C3380CC4-5D6E-409C-BE32-E72D297353CC}">
                <c16:uniqueId val="{0000000B-D7E5-4943-A75A-4CF4A3C2CFEB}"/>
              </c:ext>
            </c:extLst>
          </c:dPt>
          <c:dPt>
            <c:idx val="1"/>
            <c:invertIfNegative val="0"/>
            <c:bubble3D val="0"/>
            <c:extLst>
              <c:ext xmlns:c16="http://schemas.microsoft.com/office/drawing/2014/chart" uri="{C3380CC4-5D6E-409C-BE32-E72D297353CC}">
                <c16:uniqueId val="{0000000C-D7E5-4943-A75A-4CF4A3C2CFEB}"/>
              </c:ext>
            </c:extLst>
          </c:dPt>
          <c:dPt>
            <c:idx val="2"/>
            <c:invertIfNegative val="0"/>
            <c:bubble3D val="0"/>
            <c:spPr>
              <a:solidFill>
                <a:srgbClr val="FFC000"/>
              </a:solidFill>
            </c:spPr>
            <c:extLst>
              <c:ext xmlns:c16="http://schemas.microsoft.com/office/drawing/2014/chart" uri="{C3380CC4-5D6E-409C-BE32-E72D297353CC}">
                <c16:uniqueId val="{0000000E-D7E5-4943-A75A-4CF4A3C2CFEB}"/>
              </c:ext>
            </c:extLst>
          </c:dPt>
          <c:dPt>
            <c:idx val="3"/>
            <c:invertIfNegative val="0"/>
            <c:bubble3D val="0"/>
            <c:spPr>
              <a:solidFill>
                <a:srgbClr val="5B9BD5"/>
              </a:solidFill>
            </c:spPr>
            <c:extLst>
              <c:ext xmlns:c16="http://schemas.microsoft.com/office/drawing/2014/chart" uri="{C3380CC4-5D6E-409C-BE32-E72D297353CC}">
                <c16:uniqueId val="{00000010-D7E5-4943-A75A-4CF4A3C2CFEB}"/>
              </c:ext>
            </c:extLst>
          </c:dPt>
          <c:dPt>
            <c:idx val="4"/>
            <c:invertIfNegative val="0"/>
            <c:bubble3D val="0"/>
            <c:spPr>
              <a:solidFill>
                <a:srgbClr val="5B9BD5"/>
              </a:solidFill>
            </c:spPr>
            <c:extLst>
              <c:ext xmlns:c16="http://schemas.microsoft.com/office/drawing/2014/chart" uri="{C3380CC4-5D6E-409C-BE32-E72D297353CC}">
                <c16:uniqueId val="{00000012-D7E5-4943-A75A-4CF4A3C2CFEB}"/>
              </c:ext>
            </c:extLst>
          </c:dPt>
          <c:dPt>
            <c:idx val="5"/>
            <c:invertIfNegative val="0"/>
            <c:bubble3D val="0"/>
            <c:spPr>
              <a:solidFill>
                <a:sysClr val="window" lastClr="FFFFFF">
                  <a:lumMod val="65000"/>
                </a:sysClr>
              </a:solidFill>
            </c:spPr>
            <c:extLst>
              <c:ext xmlns:c16="http://schemas.microsoft.com/office/drawing/2014/chart" uri="{C3380CC4-5D6E-409C-BE32-E72D297353CC}">
                <c16:uniqueId val="{00000014-D7E5-4943-A75A-4CF4A3C2CFEB}"/>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Charts'!$B$218:$B$222</c:f>
              <c:strCache>
                <c:ptCount val="5"/>
                <c:pt idx="0">
                  <c:v>Improve a lot</c:v>
                </c:pt>
                <c:pt idx="1">
                  <c:v>Improve a little</c:v>
                </c:pt>
                <c:pt idx="2">
                  <c:v>Stay the same</c:v>
                </c:pt>
                <c:pt idx="3">
                  <c:v>Decline a little</c:v>
                </c:pt>
                <c:pt idx="4">
                  <c:v>Decline a lot</c:v>
                </c:pt>
              </c:strCache>
            </c:strRef>
          </c:cat>
          <c:val>
            <c:numRef>
              <c:f>'[Entered 2024 Market Drayton Master plus Graphs.xlsx]Market Drayton Charts'!$E$218:$E$222</c:f>
              <c:numCache>
                <c:formatCode>0%</c:formatCode>
                <c:ptCount val="5"/>
                <c:pt idx="0">
                  <c:v>2.2988505747126436E-2</c:v>
                </c:pt>
                <c:pt idx="1">
                  <c:v>0.13793103448275862</c:v>
                </c:pt>
                <c:pt idx="2">
                  <c:v>0.20689655172413793</c:v>
                </c:pt>
                <c:pt idx="3">
                  <c:v>-0.32183908045977</c:v>
                </c:pt>
                <c:pt idx="4">
                  <c:v>-0.28735632183908</c:v>
                </c:pt>
              </c:numCache>
            </c:numRef>
          </c:val>
          <c:extLst>
            <c:ext xmlns:c16="http://schemas.microsoft.com/office/drawing/2014/chart" uri="{C3380CC4-5D6E-409C-BE32-E72D297353CC}">
              <c16:uniqueId val="{00000015-D7E5-4943-A75A-4CF4A3C2CFEB}"/>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5"/>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5681032637897775E-2"/>
          <c:y val="2.4979241605602193E-2"/>
          <c:w val="0.93478565999662311"/>
          <c:h val="0.78628597345262707"/>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4E-403E-90FE-E1B16A07F0AC}"/>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4E-403E-90FE-E1B16A07F0AC}"/>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4E-403E-90FE-E1B16A07F0AC}"/>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Charts'!$B$235:$B$242</c:f>
              <c:strCache>
                <c:ptCount val="8"/>
                <c:pt idx="0">
                  <c:v>Remain in current premises</c:v>
                </c:pt>
                <c:pt idx="1">
                  <c:v>Expand range of merchandise offered</c:v>
                </c:pt>
                <c:pt idx="2">
                  <c:v>Add more services</c:v>
                </c:pt>
                <c:pt idx="3">
                  <c:v>Close</c:v>
                </c:pt>
                <c:pt idx="4">
                  <c:v>Expand</c:v>
                </c:pt>
                <c:pt idx="5">
                  <c:v>Move / Relocate within Market Drayton</c:v>
                </c:pt>
                <c:pt idx="6">
                  <c:v>Reduce the range of merchandise offered </c:v>
                </c:pt>
                <c:pt idx="7">
                  <c:v>Move / Relocate away from Market Drayton</c:v>
                </c:pt>
              </c:strCache>
            </c:strRef>
          </c:cat>
          <c:val>
            <c:numRef>
              <c:f>'[Entered 2024 Market Drayton Master plus Graphs.xlsx]Market Drayton Charts'!$C$235:$C$242</c:f>
            </c:numRef>
          </c:val>
          <c:extLst>
            <c:ext xmlns:c16="http://schemas.microsoft.com/office/drawing/2014/chart" uri="{C3380CC4-5D6E-409C-BE32-E72D297353CC}">
              <c16:uniqueId val="{00000003-214E-403E-90FE-E1B16A07F0AC}"/>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4E-403E-90FE-E1B16A07F0AC}"/>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4E-403E-90FE-E1B16A07F0AC}"/>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4E-403E-90FE-E1B16A07F0AC}"/>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4E-403E-90FE-E1B16A07F0AC}"/>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4E-403E-90FE-E1B16A07F0AC}"/>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14E-403E-90FE-E1B16A07F0AC}"/>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Charts'!$B$235:$B$242</c:f>
              <c:strCache>
                <c:ptCount val="8"/>
                <c:pt idx="0">
                  <c:v>Remain in current premises</c:v>
                </c:pt>
                <c:pt idx="1">
                  <c:v>Expand range of merchandise offered</c:v>
                </c:pt>
                <c:pt idx="2">
                  <c:v>Add more services</c:v>
                </c:pt>
                <c:pt idx="3">
                  <c:v>Close</c:v>
                </c:pt>
                <c:pt idx="4">
                  <c:v>Expand</c:v>
                </c:pt>
                <c:pt idx="5">
                  <c:v>Move / Relocate within Market Drayton</c:v>
                </c:pt>
                <c:pt idx="6">
                  <c:v>Reduce the range of merchandise offered </c:v>
                </c:pt>
                <c:pt idx="7">
                  <c:v>Move / Relocate away from Market Drayton</c:v>
                </c:pt>
              </c:strCache>
            </c:strRef>
          </c:cat>
          <c:val>
            <c:numRef>
              <c:f>'[Entered 2024 Market Drayton Master plus Graphs.xlsx]Market Drayton Charts'!$D$235:$D$242</c:f>
            </c:numRef>
          </c:val>
          <c:extLst>
            <c:ext xmlns:c16="http://schemas.microsoft.com/office/drawing/2014/chart" uri="{C3380CC4-5D6E-409C-BE32-E72D297353CC}">
              <c16:uniqueId val="{0000000A-214E-403E-90FE-E1B16A07F0AC}"/>
            </c:ext>
          </c:extLst>
        </c:ser>
        <c:ser>
          <c:idx val="1"/>
          <c:order val="2"/>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Charts'!$B$235:$B$242</c:f>
              <c:strCache>
                <c:ptCount val="8"/>
                <c:pt idx="0">
                  <c:v>Remain in current premises</c:v>
                </c:pt>
                <c:pt idx="1">
                  <c:v>Expand range of merchandise offered</c:v>
                </c:pt>
                <c:pt idx="2">
                  <c:v>Add more services</c:v>
                </c:pt>
                <c:pt idx="3">
                  <c:v>Close</c:v>
                </c:pt>
                <c:pt idx="4">
                  <c:v>Expand</c:v>
                </c:pt>
                <c:pt idx="5">
                  <c:v>Move / Relocate within Market Drayton</c:v>
                </c:pt>
                <c:pt idx="6">
                  <c:v>Reduce the range of merchandise offered </c:v>
                </c:pt>
                <c:pt idx="7">
                  <c:v>Move / Relocate away from Market Drayton</c:v>
                </c:pt>
              </c:strCache>
            </c:strRef>
          </c:cat>
          <c:val>
            <c:numRef>
              <c:f>'[Entered 2024 Market Drayton Master plus Graphs.xlsx]Market Drayton Charts'!$E$235:$E$242</c:f>
              <c:numCache>
                <c:formatCode>0%</c:formatCode>
                <c:ptCount val="8"/>
                <c:pt idx="0">
                  <c:v>0.58620689655172409</c:v>
                </c:pt>
                <c:pt idx="1">
                  <c:v>0.16091954022988506</c:v>
                </c:pt>
                <c:pt idx="2">
                  <c:v>0.11494252873563218</c:v>
                </c:pt>
                <c:pt idx="3">
                  <c:v>8.0459770114942528E-2</c:v>
                </c:pt>
                <c:pt idx="4">
                  <c:v>6.8965517241379309E-2</c:v>
                </c:pt>
                <c:pt idx="5">
                  <c:v>4.5977011494252873E-2</c:v>
                </c:pt>
                <c:pt idx="6">
                  <c:v>3.4482758620689655E-2</c:v>
                </c:pt>
                <c:pt idx="7">
                  <c:v>3.4482758620689655E-2</c:v>
                </c:pt>
              </c:numCache>
            </c:numRef>
          </c:val>
          <c:extLst>
            <c:ext xmlns:c16="http://schemas.microsoft.com/office/drawing/2014/chart" uri="{C3380CC4-5D6E-409C-BE32-E72D297353CC}">
              <c16:uniqueId val="{0000000B-214E-403E-90FE-E1B16A07F0AC}"/>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70000000000000007"/>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285261497832003E-2"/>
          <c:y val="2.4921389023421486E-2"/>
          <c:w val="0.93315625412162695"/>
          <c:h val="0.84002024238555129"/>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A6-4F11-BDC0-2B4B6A74BFF4}"/>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A6-4F11-BDC0-2B4B6A74BFF4}"/>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A6-4F11-BDC0-2B4B6A74BFF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Charts'!$B$261:$B$264</c:f>
              <c:strCache>
                <c:ptCount val="4"/>
                <c:pt idx="0">
                  <c:v>It’s a significant draw / generator of footfall for my business</c:v>
                </c:pt>
                <c:pt idx="1">
                  <c:v>It generates moderate levels of footfall for my business</c:v>
                </c:pt>
                <c:pt idx="2">
                  <c:v>It doesn’t really generate footfall for my business</c:v>
                </c:pt>
                <c:pt idx="3">
                  <c:v>Don’t know</c:v>
                </c:pt>
              </c:strCache>
            </c:strRef>
          </c:cat>
          <c:val>
            <c:numRef>
              <c:f>'[Entered 2024 Market Drayton Master plus Graphs.xlsx]Market Drayton Charts'!$C$261:$C$264</c:f>
            </c:numRef>
          </c:val>
          <c:extLst>
            <c:ext xmlns:c16="http://schemas.microsoft.com/office/drawing/2014/chart" uri="{C3380CC4-5D6E-409C-BE32-E72D297353CC}">
              <c16:uniqueId val="{00000003-18A6-4F11-BDC0-2B4B6A74BFF4}"/>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A6-4F11-BDC0-2B4B6A74BFF4}"/>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A6-4F11-BDC0-2B4B6A74BFF4}"/>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A6-4F11-BDC0-2B4B6A74BFF4}"/>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A6-4F11-BDC0-2B4B6A74BFF4}"/>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A6-4F11-BDC0-2B4B6A74BFF4}"/>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A6-4F11-BDC0-2B4B6A74BFF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Charts'!$B$261:$B$264</c:f>
              <c:strCache>
                <c:ptCount val="4"/>
                <c:pt idx="0">
                  <c:v>It’s a significant draw / generator of footfall for my business</c:v>
                </c:pt>
                <c:pt idx="1">
                  <c:v>It generates moderate levels of footfall for my business</c:v>
                </c:pt>
                <c:pt idx="2">
                  <c:v>It doesn’t really generate footfall for my business</c:v>
                </c:pt>
                <c:pt idx="3">
                  <c:v>Don’t know</c:v>
                </c:pt>
              </c:strCache>
            </c:strRef>
          </c:cat>
          <c:val>
            <c:numRef>
              <c:f>'[Entered 2024 Market Drayton Master plus Graphs.xlsx]Market Drayton Charts'!$D$261:$D$264</c:f>
            </c:numRef>
          </c:val>
          <c:extLst>
            <c:ext xmlns:c16="http://schemas.microsoft.com/office/drawing/2014/chart" uri="{C3380CC4-5D6E-409C-BE32-E72D297353CC}">
              <c16:uniqueId val="{0000000A-18A6-4F11-BDC0-2B4B6A74BFF4}"/>
            </c:ext>
          </c:extLst>
        </c:ser>
        <c:ser>
          <c:idx val="1"/>
          <c:order val="2"/>
          <c:spPr>
            <a:solidFill>
              <a:srgbClr val="00B050"/>
            </a:solidFill>
          </c:spPr>
          <c:invertIfNegative val="0"/>
          <c:dPt>
            <c:idx val="0"/>
            <c:invertIfNegative val="0"/>
            <c:bubble3D val="0"/>
            <c:extLst>
              <c:ext xmlns:c16="http://schemas.microsoft.com/office/drawing/2014/chart" uri="{C3380CC4-5D6E-409C-BE32-E72D297353CC}">
                <c16:uniqueId val="{0000000C-18A6-4F11-BDC0-2B4B6A74BFF4}"/>
              </c:ext>
            </c:extLst>
          </c:dPt>
          <c:dPt>
            <c:idx val="1"/>
            <c:invertIfNegative val="0"/>
            <c:bubble3D val="0"/>
            <c:spPr>
              <a:solidFill>
                <a:srgbClr val="92D050"/>
              </a:solidFill>
            </c:spPr>
            <c:extLst>
              <c:ext xmlns:c16="http://schemas.microsoft.com/office/drawing/2014/chart" uri="{C3380CC4-5D6E-409C-BE32-E72D297353CC}">
                <c16:uniqueId val="{0000000E-18A6-4F11-BDC0-2B4B6A74BFF4}"/>
              </c:ext>
            </c:extLst>
          </c:dPt>
          <c:dPt>
            <c:idx val="2"/>
            <c:invertIfNegative val="0"/>
            <c:bubble3D val="0"/>
            <c:spPr>
              <a:solidFill>
                <a:srgbClr val="00B0F0"/>
              </a:solidFill>
            </c:spPr>
            <c:extLst>
              <c:ext xmlns:c16="http://schemas.microsoft.com/office/drawing/2014/chart" uri="{C3380CC4-5D6E-409C-BE32-E72D297353CC}">
                <c16:uniqueId val="{00000006-60BD-42A2-9097-669695822FFA}"/>
              </c:ext>
            </c:extLst>
          </c:dPt>
          <c:dPt>
            <c:idx val="3"/>
            <c:invertIfNegative val="0"/>
            <c:bubble3D val="0"/>
            <c:spPr>
              <a:solidFill>
                <a:sysClr val="window" lastClr="FFFFFF">
                  <a:lumMod val="75000"/>
                </a:sysClr>
              </a:solidFill>
            </c:spPr>
            <c:extLst>
              <c:ext xmlns:c16="http://schemas.microsoft.com/office/drawing/2014/chart" uri="{C3380CC4-5D6E-409C-BE32-E72D297353CC}">
                <c16:uniqueId val="{00000010-18A6-4F11-BDC0-2B4B6A74BFF4}"/>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Charts'!$B$261:$B$264</c:f>
              <c:strCache>
                <c:ptCount val="4"/>
                <c:pt idx="0">
                  <c:v>It’s a significant draw / generator of footfall for my business</c:v>
                </c:pt>
                <c:pt idx="1">
                  <c:v>It generates moderate levels of footfall for my business</c:v>
                </c:pt>
                <c:pt idx="2">
                  <c:v>It doesn’t really generate footfall for my business</c:v>
                </c:pt>
                <c:pt idx="3">
                  <c:v>Don’t know</c:v>
                </c:pt>
              </c:strCache>
            </c:strRef>
          </c:cat>
          <c:val>
            <c:numRef>
              <c:f>'[Entered 2024 Market Drayton Master plus Graphs.xlsx]Market Drayton Charts'!$E$261:$E$264</c:f>
              <c:numCache>
                <c:formatCode>0%</c:formatCode>
                <c:ptCount val="4"/>
                <c:pt idx="0">
                  <c:v>0.16091954022988506</c:v>
                </c:pt>
                <c:pt idx="1">
                  <c:v>0.31034482758620691</c:v>
                </c:pt>
                <c:pt idx="2">
                  <c:v>0.35632183908045978</c:v>
                </c:pt>
                <c:pt idx="3">
                  <c:v>9.1954022988505746E-2</c:v>
                </c:pt>
              </c:numCache>
            </c:numRef>
          </c:val>
          <c:extLst>
            <c:ext xmlns:c16="http://schemas.microsoft.com/office/drawing/2014/chart" uri="{C3380CC4-5D6E-409C-BE32-E72D297353CC}">
              <c16:uniqueId val="{00000011-18A6-4F11-BDC0-2B4B6A74BFF4}"/>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60000000000000009"/>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5681032637897775E-2"/>
          <c:y val="3.2743597431082641E-2"/>
          <c:w val="0.93239017676102853"/>
          <c:h val="0.78306723683587642"/>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75-40AB-9816-E27402F17BCE}"/>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75-40AB-9816-E27402F17BCE}"/>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75-40AB-9816-E27402F17BCE}"/>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Charts'!$B$278:$B$287</c:f>
              <c:strCache>
                <c:ptCount val="10"/>
                <c:pt idx="0">
                  <c:v>More stalls / bigger</c:v>
                </c:pt>
                <c:pt idx="1">
                  <c:v>Better quality stalls</c:v>
                </c:pt>
                <c:pt idx="2">
                  <c:v>More hot food</c:v>
                </c:pt>
                <c:pt idx="3">
                  <c:v>Better quality food / products</c:v>
                </c:pt>
                <c:pt idx="4">
                  <c:v>More seating and tables</c:v>
                </c:pt>
                <c:pt idx="5">
                  <c:v>Stalls closer together</c:v>
                </c:pt>
                <c:pt idx="6">
                  <c:v>Trade longer / close later</c:v>
                </c:pt>
                <c:pt idx="7">
                  <c:v>Open earlier</c:v>
                </c:pt>
                <c:pt idx="8">
                  <c:v>Less hot food</c:v>
                </c:pt>
                <c:pt idx="9">
                  <c:v>Fewer stalls / smaller</c:v>
                </c:pt>
              </c:strCache>
            </c:strRef>
          </c:cat>
          <c:val>
            <c:numRef>
              <c:f>'[Entered 2024 Market Drayton Master plus Graphs.xlsx]Market Drayton Charts'!$C$278:$C$287</c:f>
            </c:numRef>
          </c:val>
          <c:extLst>
            <c:ext xmlns:c16="http://schemas.microsoft.com/office/drawing/2014/chart" uri="{C3380CC4-5D6E-409C-BE32-E72D297353CC}">
              <c16:uniqueId val="{00000003-9C75-40AB-9816-E27402F17BCE}"/>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75-40AB-9816-E27402F17BCE}"/>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75-40AB-9816-E27402F17BCE}"/>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75-40AB-9816-E27402F17BCE}"/>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C75-40AB-9816-E27402F17BCE}"/>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C75-40AB-9816-E27402F17BCE}"/>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C75-40AB-9816-E27402F17BCE}"/>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Charts'!$B$278:$B$287</c:f>
              <c:strCache>
                <c:ptCount val="10"/>
                <c:pt idx="0">
                  <c:v>More stalls / bigger</c:v>
                </c:pt>
                <c:pt idx="1">
                  <c:v>Better quality stalls</c:v>
                </c:pt>
                <c:pt idx="2">
                  <c:v>More hot food</c:v>
                </c:pt>
                <c:pt idx="3">
                  <c:v>Better quality food / products</c:v>
                </c:pt>
                <c:pt idx="4">
                  <c:v>More seating and tables</c:v>
                </c:pt>
                <c:pt idx="5">
                  <c:v>Stalls closer together</c:v>
                </c:pt>
                <c:pt idx="6">
                  <c:v>Trade longer / close later</c:v>
                </c:pt>
                <c:pt idx="7">
                  <c:v>Open earlier</c:v>
                </c:pt>
                <c:pt idx="8">
                  <c:v>Less hot food</c:v>
                </c:pt>
                <c:pt idx="9">
                  <c:v>Fewer stalls / smaller</c:v>
                </c:pt>
              </c:strCache>
            </c:strRef>
          </c:cat>
          <c:val>
            <c:numRef>
              <c:f>'[Entered 2024 Market Drayton Master plus Graphs.xlsx]Market Drayton Charts'!$D$278:$D$287</c:f>
            </c:numRef>
          </c:val>
          <c:extLst>
            <c:ext xmlns:c16="http://schemas.microsoft.com/office/drawing/2014/chart" uri="{C3380CC4-5D6E-409C-BE32-E72D297353CC}">
              <c16:uniqueId val="{0000000A-9C75-40AB-9816-E27402F17BCE}"/>
            </c:ext>
          </c:extLst>
        </c:ser>
        <c:ser>
          <c:idx val="1"/>
          <c:order val="2"/>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Charts'!$B$278:$B$287</c:f>
              <c:strCache>
                <c:ptCount val="10"/>
                <c:pt idx="0">
                  <c:v>More stalls / bigger</c:v>
                </c:pt>
                <c:pt idx="1">
                  <c:v>Better quality stalls</c:v>
                </c:pt>
                <c:pt idx="2">
                  <c:v>More hot food</c:v>
                </c:pt>
                <c:pt idx="3">
                  <c:v>Better quality food / products</c:v>
                </c:pt>
                <c:pt idx="4">
                  <c:v>More seating and tables</c:v>
                </c:pt>
                <c:pt idx="5">
                  <c:v>Stalls closer together</c:v>
                </c:pt>
                <c:pt idx="6">
                  <c:v>Trade longer / close later</c:v>
                </c:pt>
                <c:pt idx="7">
                  <c:v>Open earlier</c:v>
                </c:pt>
                <c:pt idx="8">
                  <c:v>Less hot food</c:v>
                </c:pt>
                <c:pt idx="9">
                  <c:v>Fewer stalls / smaller</c:v>
                </c:pt>
              </c:strCache>
            </c:strRef>
          </c:cat>
          <c:val>
            <c:numRef>
              <c:f>'[Entered 2024 Market Drayton Master plus Graphs.xlsx]Market Drayton Charts'!$E$278:$E$287</c:f>
              <c:numCache>
                <c:formatCode>0%</c:formatCode>
                <c:ptCount val="10"/>
                <c:pt idx="0">
                  <c:v>0.86206896551724133</c:v>
                </c:pt>
                <c:pt idx="1">
                  <c:v>0.58620689655172409</c:v>
                </c:pt>
                <c:pt idx="2">
                  <c:v>0.44827586206896552</c:v>
                </c:pt>
                <c:pt idx="3">
                  <c:v>0.26436781609195403</c:v>
                </c:pt>
                <c:pt idx="4">
                  <c:v>0.22988505747126436</c:v>
                </c:pt>
                <c:pt idx="5">
                  <c:v>0.20689655172413793</c:v>
                </c:pt>
                <c:pt idx="6">
                  <c:v>0.20689655172413793</c:v>
                </c:pt>
                <c:pt idx="7">
                  <c:v>3.4482758620689655E-2</c:v>
                </c:pt>
                <c:pt idx="8">
                  <c:v>0</c:v>
                </c:pt>
                <c:pt idx="9">
                  <c:v>0</c:v>
                </c:pt>
              </c:numCache>
            </c:numRef>
          </c:val>
          <c:extLst>
            <c:ext xmlns:c16="http://schemas.microsoft.com/office/drawing/2014/chart" uri="{C3380CC4-5D6E-409C-BE32-E72D297353CC}">
              <c16:uniqueId val="{0000000B-9C75-40AB-9816-E27402F17BCE}"/>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1"/>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0020867514757247E-2"/>
          <c:y val="3.3098923295599873E-2"/>
          <c:w val="0.92373027693800525"/>
          <c:h val="0.78373202498072214"/>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2A-4A9A-9093-A047275E6471}"/>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2A-4A9A-9093-A047275E6471}"/>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2A-4A9A-9093-A047275E647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Charts'!$B$307:$B$315</c:f>
              <c:strCache>
                <c:ptCount val="9"/>
                <c:pt idx="0">
                  <c:v>More independent shops</c:v>
                </c:pt>
                <c:pt idx="1">
                  <c:v>More shops overall</c:v>
                </c:pt>
                <c:pt idx="2">
                  <c:v>More / better markets</c:v>
                </c:pt>
                <c:pt idx="3">
                  <c:v>More multiple operators (chains)</c:v>
                </c:pt>
                <c:pt idx="4">
                  <c:v>More / better events</c:v>
                </c:pt>
                <c:pt idx="5">
                  <c:v>More / better leisure facilities</c:v>
                </c:pt>
                <c:pt idx="6">
                  <c:v>More arts / cultural attractions</c:v>
                </c:pt>
                <c:pt idx="7">
                  <c:v>More cafes and restaurants</c:v>
                </c:pt>
                <c:pt idx="8">
                  <c:v>More pubs and bars</c:v>
                </c:pt>
              </c:strCache>
            </c:strRef>
          </c:cat>
          <c:val>
            <c:numRef>
              <c:f>'[Entered 2024 Market Drayton Master plus Graphs.xlsx]Market Drayton Charts'!$C$307:$C$315</c:f>
            </c:numRef>
          </c:val>
          <c:extLst>
            <c:ext xmlns:c16="http://schemas.microsoft.com/office/drawing/2014/chart" uri="{C3380CC4-5D6E-409C-BE32-E72D297353CC}">
              <c16:uniqueId val="{00000003-1C2A-4A9A-9093-A047275E6471}"/>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2A-4A9A-9093-A047275E6471}"/>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2A-4A9A-9093-A047275E6471}"/>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2A-4A9A-9093-A047275E6471}"/>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C2A-4A9A-9093-A047275E6471}"/>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C2A-4A9A-9093-A047275E6471}"/>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2A-4A9A-9093-A047275E647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Charts'!$B$307:$B$315</c:f>
              <c:strCache>
                <c:ptCount val="9"/>
                <c:pt idx="0">
                  <c:v>More independent shops</c:v>
                </c:pt>
                <c:pt idx="1">
                  <c:v>More shops overall</c:v>
                </c:pt>
                <c:pt idx="2">
                  <c:v>More / better markets</c:v>
                </c:pt>
                <c:pt idx="3">
                  <c:v>More multiple operators (chains)</c:v>
                </c:pt>
                <c:pt idx="4">
                  <c:v>More / better events</c:v>
                </c:pt>
                <c:pt idx="5">
                  <c:v>More / better leisure facilities</c:v>
                </c:pt>
                <c:pt idx="6">
                  <c:v>More arts / cultural attractions</c:v>
                </c:pt>
                <c:pt idx="7">
                  <c:v>More cafes and restaurants</c:v>
                </c:pt>
                <c:pt idx="8">
                  <c:v>More pubs and bars</c:v>
                </c:pt>
              </c:strCache>
            </c:strRef>
          </c:cat>
          <c:val>
            <c:numRef>
              <c:f>'[Entered 2024 Market Drayton Master plus Graphs.xlsx]Market Drayton Charts'!$D$307:$D$315</c:f>
            </c:numRef>
          </c:val>
          <c:extLst>
            <c:ext xmlns:c16="http://schemas.microsoft.com/office/drawing/2014/chart" uri="{C3380CC4-5D6E-409C-BE32-E72D297353CC}">
              <c16:uniqueId val="{0000000A-1C2A-4A9A-9093-A047275E6471}"/>
            </c:ext>
          </c:extLst>
        </c:ser>
        <c:ser>
          <c:idx val="1"/>
          <c:order val="2"/>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Charts'!$B$307:$B$315</c:f>
              <c:strCache>
                <c:ptCount val="9"/>
                <c:pt idx="0">
                  <c:v>More independent shops</c:v>
                </c:pt>
                <c:pt idx="1">
                  <c:v>More shops overall</c:v>
                </c:pt>
                <c:pt idx="2">
                  <c:v>More / better markets</c:v>
                </c:pt>
                <c:pt idx="3">
                  <c:v>More multiple operators (chains)</c:v>
                </c:pt>
                <c:pt idx="4">
                  <c:v>More / better events</c:v>
                </c:pt>
                <c:pt idx="5">
                  <c:v>More / better leisure facilities</c:v>
                </c:pt>
                <c:pt idx="6">
                  <c:v>More arts / cultural attractions</c:v>
                </c:pt>
                <c:pt idx="7">
                  <c:v>More cafes and restaurants</c:v>
                </c:pt>
                <c:pt idx="8">
                  <c:v>More pubs and bars</c:v>
                </c:pt>
              </c:strCache>
            </c:strRef>
          </c:cat>
          <c:val>
            <c:numRef>
              <c:f>'[Entered 2024 Market Drayton Master plus Graphs.xlsx]Market Drayton Charts'!$E$307:$E$315</c:f>
              <c:numCache>
                <c:formatCode>0%</c:formatCode>
                <c:ptCount val="9"/>
                <c:pt idx="0">
                  <c:v>0.73563218390804597</c:v>
                </c:pt>
                <c:pt idx="1">
                  <c:v>0.72413793103448276</c:v>
                </c:pt>
                <c:pt idx="2">
                  <c:v>0.5977011494252874</c:v>
                </c:pt>
                <c:pt idx="3">
                  <c:v>0.47126436781609193</c:v>
                </c:pt>
                <c:pt idx="4">
                  <c:v>0.44827586206896552</c:v>
                </c:pt>
                <c:pt idx="5">
                  <c:v>0.36781609195402298</c:v>
                </c:pt>
                <c:pt idx="6">
                  <c:v>0.33333333333333331</c:v>
                </c:pt>
                <c:pt idx="7">
                  <c:v>0.19540229885057472</c:v>
                </c:pt>
                <c:pt idx="8">
                  <c:v>9.1954022988505746E-2</c:v>
                </c:pt>
              </c:numCache>
            </c:numRef>
          </c:val>
          <c:extLst>
            <c:ext xmlns:c16="http://schemas.microsoft.com/office/drawing/2014/chart" uri="{C3380CC4-5D6E-409C-BE32-E72D297353CC}">
              <c16:uniqueId val="{0000000B-1C2A-4A9A-9093-A047275E6471}"/>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8"/>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7662170913336806E-2"/>
          <c:y val="3.3098923295599873E-2"/>
          <c:w val="0.95177070260348073"/>
          <c:h val="0.82682907462800859"/>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64-40F5-AD12-BD07764FC8D1}"/>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64-40F5-AD12-BD07764FC8D1}"/>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64-40F5-AD12-BD07764FC8D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Charts'!$B$328:$B$334</c:f>
              <c:strCache>
                <c:ptCount val="7"/>
                <c:pt idx="0">
                  <c:v>Cleaner / tidier</c:v>
                </c:pt>
                <c:pt idx="1">
                  <c:v>More trees / green space</c:v>
                </c:pt>
                <c:pt idx="2">
                  <c:v>Better lighting</c:v>
                </c:pt>
                <c:pt idx="3">
                  <c:v>Better sense of arrival</c:v>
                </c:pt>
                <c:pt idx="4">
                  <c:v>More focus on heritage</c:v>
                </c:pt>
                <c:pt idx="5">
                  <c:v>Public realm improvements</c:v>
                </c:pt>
                <c:pt idx="6">
                  <c:v>More public art</c:v>
                </c:pt>
              </c:strCache>
            </c:strRef>
          </c:cat>
          <c:val>
            <c:numRef>
              <c:f>'[Entered 2024 Market Drayton Master plus Graphs.xlsx]Market Drayton Charts'!$C$328:$C$334</c:f>
            </c:numRef>
          </c:val>
          <c:extLst>
            <c:ext xmlns:c16="http://schemas.microsoft.com/office/drawing/2014/chart" uri="{C3380CC4-5D6E-409C-BE32-E72D297353CC}">
              <c16:uniqueId val="{00000003-E764-40F5-AD12-BD07764FC8D1}"/>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64-40F5-AD12-BD07764FC8D1}"/>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64-40F5-AD12-BD07764FC8D1}"/>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64-40F5-AD12-BD07764FC8D1}"/>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64-40F5-AD12-BD07764FC8D1}"/>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64-40F5-AD12-BD07764FC8D1}"/>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64-40F5-AD12-BD07764FC8D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Charts'!$B$328:$B$334</c:f>
              <c:strCache>
                <c:ptCount val="7"/>
                <c:pt idx="0">
                  <c:v>Cleaner / tidier</c:v>
                </c:pt>
                <c:pt idx="1">
                  <c:v>More trees / green space</c:v>
                </c:pt>
                <c:pt idx="2">
                  <c:v>Better lighting</c:v>
                </c:pt>
                <c:pt idx="3">
                  <c:v>Better sense of arrival</c:v>
                </c:pt>
                <c:pt idx="4">
                  <c:v>More focus on heritage</c:v>
                </c:pt>
                <c:pt idx="5">
                  <c:v>Public realm improvements</c:v>
                </c:pt>
                <c:pt idx="6">
                  <c:v>More public art</c:v>
                </c:pt>
              </c:strCache>
            </c:strRef>
          </c:cat>
          <c:val>
            <c:numRef>
              <c:f>'[Entered 2024 Market Drayton Master plus Graphs.xlsx]Market Drayton Charts'!$D$328:$D$334</c:f>
            </c:numRef>
          </c:val>
          <c:extLst>
            <c:ext xmlns:c16="http://schemas.microsoft.com/office/drawing/2014/chart" uri="{C3380CC4-5D6E-409C-BE32-E72D297353CC}">
              <c16:uniqueId val="{0000000A-E764-40F5-AD12-BD07764FC8D1}"/>
            </c:ext>
          </c:extLst>
        </c:ser>
        <c:ser>
          <c:idx val="1"/>
          <c:order val="2"/>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Charts'!$B$328:$B$334</c:f>
              <c:strCache>
                <c:ptCount val="7"/>
                <c:pt idx="0">
                  <c:v>Cleaner / tidier</c:v>
                </c:pt>
                <c:pt idx="1">
                  <c:v>More trees / green space</c:v>
                </c:pt>
                <c:pt idx="2">
                  <c:v>Better lighting</c:v>
                </c:pt>
                <c:pt idx="3">
                  <c:v>Better sense of arrival</c:v>
                </c:pt>
                <c:pt idx="4">
                  <c:v>More focus on heritage</c:v>
                </c:pt>
                <c:pt idx="5">
                  <c:v>Public realm improvements</c:v>
                </c:pt>
                <c:pt idx="6">
                  <c:v>More public art</c:v>
                </c:pt>
              </c:strCache>
            </c:strRef>
          </c:cat>
          <c:val>
            <c:numRef>
              <c:f>'[Entered 2024 Market Drayton Master plus Graphs.xlsx]Market Drayton Charts'!$E$328:$E$334</c:f>
              <c:numCache>
                <c:formatCode>0%</c:formatCode>
                <c:ptCount val="7"/>
                <c:pt idx="0">
                  <c:v>0.41379310344827586</c:v>
                </c:pt>
                <c:pt idx="1">
                  <c:v>0.35632183908045978</c:v>
                </c:pt>
                <c:pt idx="2">
                  <c:v>0.2988505747126437</c:v>
                </c:pt>
                <c:pt idx="3">
                  <c:v>0.2988505747126437</c:v>
                </c:pt>
                <c:pt idx="4">
                  <c:v>0.27586206896551724</c:v>
                </c:pt>
                <c:pt idx="5">
                  <c:v>0.21839080459770116</c:v>
                </c:pt>
                <c:pt idx="6">
                  <c:v>0.19540229885057472</c:v>
                </c:pt>
              </c:numCache>
            </c:numRef>
          </c:val>
          <c:extLst>
            <c:ext xmlns:c16="http://schemas.microsoft.com/office/drawing/2014/chart" uri="{C3380CC4-5D6E-409C-BE32-E72D297353CC}">
              <c16:uniqueId val="{0000000B-E764-40F5-AD12-BD07764FC8D1}"/>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8"/>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680099607474747E-2"/>
          <c:y val="3.2743597431082641E-2"/>
          <c:w val="0.94702446998753786"/>
          <c:h val="0.78306723683587642"/>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EA-4D22-8B17-080C99FD6767}"/>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EA-4D22-8B17-080C99FD6767}"/>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EA-4D22-8B17-080C99FD676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Charts'!$B$348:$B$356</c:f>
              <c:strCache>
                <c:ptCount val="9"/>
                <c:pt idx="0">
                  <c:v>Improved pavements </c:v>
                </c:pt>
                <c:pt idx="1">
                  <c:v>More customer toilets</c:v>
                </c:pt>
                <c:pt idx="2">
                  <c:v>Improved safety and security</c:v>
                </c:pt>
                <c:pt idx="3">
                  <c:v>More / better CCTV</c:v>
                </c:pt>
                <c:pt idx="4">
                  <c:v>More customer seating</c:v>
                </c:pt>
                <c:pt idx="5">
                  <c:v>Improved signage </c:v>
                </c:pt>
                <c:pt idx="6">
                  <c:v>More customer information</c:v>
                </c:pt>
                <c:pt idx="7">
                  <c:v>Better traffic management</c:v>
                </c:pt>
                <c:pt idx="8">
                  <c:v>Improved facilities for cyclists</c:v>
                </c:pt>
              </c:strCache>
            </c:strRef>
          </c:cat>
          <c:val>
            <c:numRef>
              <c:f>'[Entered 2024 Market Drayton Master plus Graphs.xlsx]Market Drayton Charts'!$C$348:$C$356</c:f>
            </c:numRef>
          </c:val>
          <c:extLst>
            <c:ext xmlns:c16="http://schemas.microsoft.com/office/drawing/2014/chart" uri="{C3380CC4-5D6E-409C-BE32-E72D297353CC}">
              <c16:uniqueId val="{00000003-52EA-4D22-8B17-080C99FD6767}"/>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EA-4D22-8B17-080C99FD6767}"/>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EA-4D22-8B17-080C99FD6767}"/>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EA-4D22-8B17-080C99FD6767}"/>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EA-4D22-8B17-080C99FD6767}"/>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EA-4D22-8B17-080C99FD6767}"/>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EA-4D22-8B17-080C99FD676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Charts'!$B$348:$B$356</c:f>
              <c:strCache>
                <c:ptCount val="9"/>
                <c:pt idx="0">
                  <c:v>Improved pavements </c:v>
                </c:pt>
                <c:pt idx="1">
                  <c:v>More customer toilets</c:v>
                </c:pt>
                <c:pt idx="2">
                  <c:v>Improved safety and security</c:v>
                </c:pt>
                <c:pt idx="3">
                  <c:v>More / better CCTV</c:v>
                </c:pt>
                <c:pt idx="4">
                  <c:v>More customer seating</c:v>
                </c:pt>
                <c:pt idx="5">
                  <c:v>Improved signage </c:v>
                </c:pt>
                <c:pt idx="6">
                  <c:v>More customer information</c:v>
                </c:pt>
                <c:pt idx="7">
                  <c:v>Better traffic management</c:v>
                </c:pt>
                <c:pt idx="8">
                  <c:v>Improved facilities for cyclists</c:v>
                </c:pt>
              </c:strCache>
            </c:strRef>
          </c:cat>
          <c:val>
            <c:numRef>
              <c:f>'[Entered 2024 Market Drayton Master plus Graphs.xlsx]Market Drayton Charts'!$D$348:$D$356</c:f>
            </c:numRef>
          </c:val>
          <c:extLst>
            <c:ext xmlns:c16="http://schemas.microsoft.com/office/drawing/2014/chart" uri="{C3380CC4-5D6E-409C-BE32-E72D297353CC}">
              <c16:uniqueId val="{0000000A-52EA-4D22-8B17-080C99FD6767}"/>
            </c:ext>
          </c:extLst>
        </c:ser>
        <c:ser>
          <c:idx val="1"/>
          <c:order val="2"/>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Charts'!$B$348:$B$356</c:f>
              <c:strCache>
                <c:ptCount val="9"/>
                <c:pt idx="0">
                  <c:v>Improved pavements </c:v>
                </c:pt>
                <c:pt idx="1">
                  <c:v>More customer toilets</c:v>
                </c:pt>
                <c:pt idx="2">
                  <c:v>Improved safety and security</c:v>
                </c:pt>
                <c:pt idx="3">
                  <c:v>More / better CCTV</c:v>
                </c:pt>
                <c:pt idx="4">
                  <c:v>More customer seating</c:v>
                </c:pt>
                <c:pt idx="5">
                  <c:v>Improved signage </c:v>
                </c:pt>
                <c:pt idx="6">
                  <c:v>More customer information</c:v>
                </c:pt>
                <c:pt idx="7">
                  <c:v>Better traffic management</c:v>
                </c:pt>
                <c:pt idx="8">
                  <c:v>Improved facilities for cyclists</c:v>
                </c:pt>
              </c:strCache>
            </c:strRef>
          </c:cat>
          <c:val>
            <c:numRef>
              <c:f>'[Entered 2024 Market Drayton Master plus Graphs.xlsx]Market Drayton Charts'!$E$348:$E$356</c:f>
              <c:numCache>
                <c:formatCode>0%</c:formatCode>
                <c:ptCount val="9"/>
                <c:pt idx="0">
                  <c:v>0.43678160919540232</c:v>
                </c:pt>
                <c:pt idx="1">
                  <c:v>0.42528735632183906</c:v>
                </c:pt>
                <c:pt idx="2">
                  <c:v>0.41379310344827586</c:v>
                </c:pt>
                <c:pt idx="3">
                  <c:v>0.40229885057471265</c:v>
                </c:pt>
                <c:pt idx="4">
                  <c:v>0.34482758620689657</c:v>
                </c:pt>
                <c:pt idx="5">
                  <c:v>0.33333333333333331</c:v>
                </c:pt>
                <c:pt idx="6">
                  <c:v>0.31034482758620691</c:v>
                </c:pt>
                <c:pt idx="7">
                  <c:v>0.26436781609195403</c:v>
                </c:pt>
                <c:pt idx="8">
                  <c:v>0.10344827586206896</c:v>
                </c:pt>
              </c:numCache>
            </c:numRef>
          </c:val>
          <c:extLst>
            <c:ext xmlns:c16="http://schemas.microsoft.com/office/drawing/2014/chart" uri="{C3380CC4-5D6E-409C-BE32-E72D297353CC}">
              <c16:uniqueId val="{0000000B-52EA-4D22-8B17-080C99FD6767}"/>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8"/>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18960494330217"/>
          <c:y val="3.6072132904507309E-2"/>
          <c:w val="0.51011820694063736"/>
          <c:h val="0.76334471672645554"/>
        </c:manualLayout>
      </c:layout>
      <c:barChart>
        <c:barDir val="bar"/>
        <c:grouping val="stacked"/>
        <c:varyColors val="0"/>
        <c:ser>
          <c:idx val="0"/>
          <c:order val="0"/>
          <c:tx>
            <c:strRef>
              <c:f>'[Entered 2024 Market Drayton Master plus Graphs.xlsx]Market Drayton Charts'!$J$368</c:f>
              <c:strCache>
                <c:ptCount val="1"/>
                <c:pt idx="0">
                  <c:v>Strongly Agree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Charts'!$J$369:$J$374</c:f>
              <c:numCache>
                <c:formatCode>0%</c:formatCode>
                <c:ptCount val="6"/>
                <c:pt idx="0">
                  <c:v>0.4942528735632184</c:v>
                </c:pt>
                <c:pt idx="1">
                  <c:v>0.47126436781609193</c:v>
                </c:pt>
                <c:pt idx="2">
                  <c:v>0.37931034482758619</c:v>
                </c:pt>
                <c:pt idx="3">
                  <c:v>0.18390804597701149</c:v>
                </c:pt>
                <c:pt idx="4">
                  <c:v>6.8965517241379309E-2</c:v>
                </c:pt>
                <c:pt idx="5">
                  <c:v>5.7471264367816091E-2</c:v>
                </c:pt>
              </c:numCache>
            </c:numRef>
          </c:val>
          <c:extLst>
            <c:ext xmlns:c16="http://schemas.microsoft.com/office/drawing/2014/chart" uri="{C3380CC4-5D6E-409C-BE32-E72D297353CC}">
              <c16:uniqueId val="{00000000-5EBF-47F7-B0EC-2955ECC6D114}"/>
            </c:ext>
          </c:extLst>
        </c:ser>
        <c:ser>
          <c:idx val="1"/>
          <c:order val="1"/>
          <c:tx>
            <c:strRef>
              <c:f>'[Entered 2024 Market Drayton Master plus Graphs.xlsx]Market Drayton Charts'!$K$368</c:f>
              <c:strCache>
                <c:ptCount val="1"/>
                <c:pt idx="0">
                  <c:v>Agree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Charts'!$K$369:$K$374</c:f>
              <c:numCache>
                <c:formatCode>0%</c:formatCode>
                <c:ptCount val="6"/>
                <c:pt idx="0">
                  <c:v>0.36781609195402298</c:v>
                </c:pt>
                <c:pt idx="1">
                  <c:v>0.33333333333333331</c:v>
                </c:pt>
                <c:pt idx="2">
                  <c:v>0.4942528735632184</c:v>
                </c:pt>
                <c:pt idx="3">
                  <c:v>0.27586206896551724</c:v>
                </c:pt>
                <c:pt idx="4">
                  <c:v>0.34482758620689657</c:v>
                </c:pt>
                <c:pt idx="5">
                  <c:v>0.11494252873563218</c:v>
                </c:pt>
              </c:numCache>
            </c:numRef>
          </c:val>
          <c:extLst>
            <c:ext xmlns:c16="http://schemas.microsoft.com/office/drawing/2014/chart" uri="{C3380CC4-5D6E-409C-BE32-E72D297353CC}">
              <c16:uniqueId val="{00000001-5EBF-47F7-B0EC-2955ECC6D114}"/>
            </c:ext>
          </c:extLst>
        </c:ser>
        <c:ser>
          <c:idx val="2"/>
          <c:order val="2"/>
          <c:tx>
            <c:strRef>
              <c:f>'[Entered 2024 Market Drayton Master plus Graphs.xlsx]Market Drayton Charts'!$L$368</c:f>
              <c:strCache>
                <c:ptCount val="1"/>
                <c:pt idx="0">
                  <c:v>Neither Nor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Charts'!$L$369:$L$374</c:f>
              <c:numCache>
                <c:formatCode>0%</c:formatCode>
                <c:ptCount val="6"/>
                <c:pt idx="0">
                  <c:v>0.12643678160919541</c:v>
                </c:pt>
                <c:pt idx="1">
                  <c:v>0.17241379310344829</c:v>
                </c:pt>
                <c:pt idx="2">
                  <c:v>8.0459770114942528E-2</c:v>
                </c:pt>
                <c:pt idx="3">
                  <c:v>0.42528735632183906</c:v>
                </c:pt>
                <c:pt idx="4">
                  <c:v>0.34482758620689657</c:v>
                </c:pt>
                <c:pt idx="5">
                  <c:v>0.22988505747126436</c:v>
                </c:pt>
              </c:numCache>
            </c:numRef>
          </c:val>
          <c:extLst>
            <c:ext xmlns:c16="http://schemas.microsoft.com/office/drawing/2014/chart" uri="{C3380CC4-5D6E-409C-BE32-E72D297353CC}">
              <c16:uniqueId val="{00000002-5EBF-47F7-B0EC-2955ECC6D114}"/>
            </c:ext>
          </c:extLst>
        </c:ser>
        <c:ser>
          <c:idx val="3"/>
          <c:order val="3"/>
          <c:tx>
            <c:strRef>
              <c:f>'[Entered 2024 Market Drayton Master plus Graphs.xlsx]Market Drayton Charts'!$M$368</c:f>
              <c:strCache>
                <c:ptCount val="1"/>
                <c:pt idx="0">
                  <c:v>Dissagree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Charts'!$M$369:$M$374</c:f>
              <c:numCache>
                <c:formatCode>0%</c:formatCode>
                <c:ptCount val="6"/>
                <c:pt idx="0">
                  <c:v>0</c:v>
                </c:pt>
                <c:pt idx="1">
                  <c:v>1.1494252873563218E-2</c:v>
                </c:pt>
                <c:pt idx="2">
                  <c:v>0</c:v>
                </c:pt>
                <c:pt idx="3">
                  <c:v>6.8965517241379309E-2</c:v>
                </c:pt>
                <c:pt idx="4">
                  <c:v>0.12643678160919541</c:v>
                </c:pt>
                <c:pt idx="5">
                  <c:v>0.32183908045977011</c:v>
                </c:pt>
              </c:numCache>
            </c:numRef>
          </c:val>
          <c:extLst>
            <c:ext xmlns:c16="http://schemas.microsoft.com/office/drawing/2014/chart" uri="{C3380CC4-5D6E-409C-BE32-E72D297353CC}">
              <c16:uniqueId val="{00000003-5EBF-47F7-B0EC-2955ECC6D114}"/>
            </c:ext>
          </c:extLst>
        </c:ser>
        <c:ser>
          <c:idx val="4"/>
          <c:order val="4"/>
          <c:tx>
            <c:strRef>
              <c:f>'[Entered 2024 Market Drayton Master plus Graphs.xlsx]Market Drayton Charts'!$N$368</c:f>
              <c:strCache>
                <c:ptCount val="1"/>
                <c:pt idx="0">
                  <c:v>Strongly Dissagree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Charts'!$N$369:$N$374</c:f>
              <c:numCache>
                <c:formatCode>0%</c:formatCode>
                <c:ptCount val="6"/>
                <c:pt idx="0">
                  <c:v>1.1494252873563218E-2</c:v>
                </c:pt>
                <c:pt idx="1">
                  <c:v>0</c:v>
                </c:pt>
                <c:pt idx="2">
                  <c:v>2.2988505747126436E-2</c:v>
                </c:pt>
                <c:pt idx="3">
                  <c:v>1.1494252873563218E-2</c:v>
                </c:pt>
                <c:pt idx="4">
                  <c:v>8.0459770114942528E-2</c:v>
                </c:pt>
                <c:pt idx="5">
                  <c:v>0.22988505747126436</c:v>
                </c:pt>
              </c:numCache>
            </c:numRef>
          </c:val>
          <c:extLst>
            <c:ext xmlns:c16="http://schemas.microsoft.com/office/drawing/2014/chart" uri="{C3380CC4-5D6E-409C-BE32-E72D297353CC}">
              <c16:uniqueId val="{00000004-5EBF-47F7-B0EC-2955ECC6D114}"/>
            </c:ext>
          </c:extLst>
        </c:ser>
        <c:ser>
          <c:idx val="5"/>
          <c:order val="5"/>
          <c:tx>
            <c:strRef>
              <c:f>'[Entered 2024 Market Drayton Master plus Graphs.xlsx]Market Drayton Charts'!$O$368</c:f>
              <c:strCache>
                <c:ptCount val="1"/>
                <c:pt idx="0">
                  <c:v>No answer</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'[Entered 2024 Market Drayton Master plus Graphs.xlsx]Market Drayton Charts'!$I$369:$I$374</c:f>
              <c:strCache>
                <c:ptCount val="6"/>
                <c:pt idx="0">
                  <c:v>Tourists and visitors are important for the centre</c:v>
                </c:pt>
                <c:pt idx="1">
                  <c:v>Market Drayton offer needs more promotion / awareness</c:v>
                </c:pt>
                <c:pt idx="2">
                  <c:v>I am concerned about the future trading prospects in Market Drayton</c:v>
                </c:pt>
                <c:pt idx="3">
                  <c:v>Market Drayton needs to be more family friendly</c:v>
                </c:pt>
                <c:pt idx="4">
                  <c:v>I am happy to recommend Market Drayton as a place to trade</c:v>
                </c:pt>
                <c:pt idx="5">
                  <c:v>The market in Market Drayton is the biggest attraction </c:v>
                </c:pt>
              </c:strCache>
            </c:strRef>
          </c:cat>
          <c:val>
            <c:numRef>
              <c:f>'[Entered 2024 Market Drayton Master plus Graphs.xlsx]Market Drayton Charts'!$O$369:$O$374</c:f>
              <c:numCache>
                <c:formatCode>0%</c:formatCode>
                <c:ptCount val="6"/>
                <c:pt idx="0">
                  <c:v>1.1494252873563218E-2</c:v>
                </c:pt>
                <c:pt idx="1">
                  <c:v>1.1494252873563218E-2</c:v>
                </c:pt>
                <c:pt idx="2">
                  <c:v>1.1494252873563218E-2</c:v>
                </c:pt>
                <c:pt idx="3">
                  <c:v>2.2988505747126436E-2</c:v>
                </c:pt>
                <c:pt idx="4">
                  <c:v>2.2988505747126436E-2</c:v>
                </c:pt>
                <c:pt idx="5">
                  <c:v>3.4482758620689655E-2</c:v>
                </c:pt>
              </c:numCache>
            </c:numRef>
          </c:val>
          <c:extLst>
            <c:ext xmlns:c16="http://schemas.microsoft.com/office/drawing/2014/chart" uri="{C3380CC4-5D6E-409C-BE32-E72D297353CC}">
              <c16:uniqueId val="{00000005-5EBF-47F7-B0EC-2955ECC6D114}"/>
            </c:ext>
          </c:extLst>
        </c:ser>
        <c:dLbls>
          <c:showLegendKey val="0"/>
          <c:showVal val="0"/>
          <c:showCatName val="0"/>
          <c:showSerName val="0"/>
          <c:showPercent val="0"/>
          <c:showBubbleSize val="0"/>
        </c:dLbls>
        <c:gapWidth val="182"/>
        <c:overlap val="100"/>
        <c:axId val="1537191487"/>
        <c:axId val="1542801487"/>
      </c:barChart>
      <c:catAx>
        <c:axId val="15371914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42801487"/>
        <c:crosses val="autoZero"/>
        <c:auto val="1"/>
        <c:lblAlgn val="ctr"/>
        <c:lblOffset val="100"/>
        <c:noMultiLvlLbl val="0"/>
      </c:catAx>
      <c:valAx>
        <c:axId val="154280148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37191487"/>
        <c:crosses val="autoZero"/>
        <c:crossBetween val="between"/>
      </c:valAx>
      <c:spPr>
        <a:noFill/>
        <a:ln>
          <a:noFill/>
        </a:ln>
        <a:effectLst/>
      </c:spPr>
    </c:plotArea>
    <c:legend>
      <c:legendPos val="b"/>
      <c:layout>
        <c:manualLayout>
          <c:xMode val="edge"/>
          <c:yMode val="edge"/>
          <c:x val="0.28901470670855717"/>
          <c:y val="0.90649112193169901"/>
          <c:w val="0.68375052678374038"/>
          <c:h val="7.346880423246358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Narrow" panose="020B0606020202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375583307408551E-2"/>
          <c:y val="2.2202808590532027E-2"/>
          <c:w val="0.94843531122408375"/>
          <c:h val="0.67521990408133292"/>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B1-43D0-BDAE-CCB92FD2CE11}"/>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B1-43D0-BDAE-CCB92FD2CE11}"/>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B1-43D0-BDAE-CCB92FD2CE1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Charts'!$B$25:$B$36</c:f>
              <c:strCache>
                <c:ptCount val="12"/>
                <c:pt idx="0">
                  <c:v>Live locally</c:v>
                </c:pt>
                <c:pt idx="1">
                  <c:v>Work nearby</c:v>
                </c:pt>
                <c:pt idx="2">
                  <c:v>Shopping in general</c:v>
                </c:pt>
                <c:pt idx="3">
                  <c:v>Health &amp; beauty services</c:v>
                </c:pt>
                <c:pt idx="4">
                  <c:v>Eating / drinking</c:v>
                </c:pt>
                <c:pt idx="5">
                  <c:v>Meet friends / socialise</c:v>
                </c:pt>
                <c:pt idx="6">
                  <c:v>Market specific shoppers</c:v>
                </c:pt>
                <c:pt idx="7">
                  <c:v>Tourist</c:v>
                </c:pt>
                <c:pt idx="8">
                  <c:v>Leisure/cinema/gym</c:v>
                </c:pt>
                <c:pt idx="9">
                  <c:v>Financial services</c:v>
                </c:pt>
                <c:pt idx="10">
                  <c:v>Transport links</c:v>
                </c:pt>
                <c:pt idx="11">
                  <c:v>Study nearby</c:v>
                </c:pt>
              </c:strCache>
            </c:strRef>
          </c:cat>
          <c:val>
            <c:numRef>
              <c:f>'[Entered 2024 Market Drayton Master plus Graphs.xlsx]Market Drayton Charts'!$C$25:$C$36</c:f>
            </c:numRef>
          </c:val>
          <c:extLst>
            <c:ext xmlns:c16="http://schemas.microsoft.com/office/drawing/2014/chart" uri="{C3380CC4-5D6E-409C-BE32-E72D297353CC}">
              <c16:uniqueId val="{00000003-13B1-43D0-BDAE-CCB92FD2CE11}"/>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B1-43D0-BDAE-CCB92FD2CE11}"/>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B1-43D0-BDAE-CCB92FD2CE11}"/>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B1-43D0-BDAE-CCB92FD2CE11}"/>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B1-43D0-BDAE-CCB92FD2CE11}"/>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B1-43D0-BDAE-CCB92FD2CE11}"/>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B1-43D0-BDAE-CCB92FD2CE1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Charts'!$B$25:$B$36</c:f>
              <c:strCache>
                <c:ptCount val="12"/>
                <c:pt idx="0">
                  <c:v>Live locally</c:v>
                </c:pt>
                <c:pt idx="1">
                  <c:v>Work nearby</c:v>
                </c:pt>
                <c:pt idx="2">
                  <c:v>Shopping in general</c:v>
                </c:pt>
                <c:pt idx="3">
                  <c:v>Health &amp; beauty services</c:v>
                </c:pt>
                <c:pt idx="4">
                  <c:v>Eating / drinking</c:v>
                </c:pt>
                <c:pt idx="5">
                  <c:v>Meet friends / socialise</c:v>
                </c:pt>
                <c:pt idx="6">
                  <c:v>Market specific shoppers</c:v>
                </c:pt>
                <c:pt idx="7">
                  <c:v>Tourist</c:v>
                </c:pt>
                <c:pt idx="8">
                  <c:v>Leisure/cinema/gym</c:v>
                </c:pt>
                <c:pt idx="9">
                  <c:v>Financial services</c:v>
                </c:pt>
                <c:pt idx="10">
                  <c:v>Transport links</c:v>
                </c:pt>
                <c:pt idx="11">
                  <c:v>Study nearby</c:v>
                </c:pt>
              </c:strCache>
            </c:strRef>
          </c:cat>
          <c:val>
            <c:numRef>
              <c:f>'[Entered 2024 Market Drayton Master plus Graphs.xlsx]Market Drayton Charts'!$D$25:$D$36</c:f>
            </c:numRef>
          </c:val>
          <c:extLst>
            <c:ext xmlns:c16="http://schemas.microsoft.com/office/drawing/2014/chart" uri="{C3380CC4-5D6E-409C-BE32-E72D297353CC}">
              <c16:uniqueId val="{0000000A-13B1-43D0-BDAE-CCB92FD2CE11}"/>
            </c:ext>
          </c:extLst>
        </c:ser>
        <c:ser>
          <c:idx val="1"/>
          <c:order val="2"/>
          <c:spPr>
            <a:solidFill>
              <a:srgbClr val="A9DA7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Charts'!$B$25:$B$36</c:f>
              <c:strCache>
                <c:ptCount val="12"/>
                <c:pt idx="0">
                  <c:v>Live locally</c:v>
                </c:pt>
                <c:pt idx="1">
                  <c:v>Work nearby</c:v>
                </c:pt>
                <c:pt idx="2">
                  <c:v>Shopping in general</c:v>
                </c:pt>
                <c:pt idx="3">
                  <c:v>Health &amp; beauty services</c:v>
                </c:pt>
                <c:pt idx="4">
                  <c:v>Eating / drinking</c:v>
                </c:pt>
                <c:pt idx="5">
                  <c:v>Meet friends / socialise</c:v>
                </c:pt>
                <c:pt idx="6">
                  <c:v>Market specific shoppers</c:v>
                </c:pt>
                <c:pt idx="7">
                  <c:v>Tourist</c:v>
                </c:pt>
                <c:pt idx="8">
                  <c:v>Leisure/cinema/gym</c:v>
                </c:pt>
                <c:pt idx="9">
                  <c:v>Financial services</c:v>
                </c:pt>
                <c:pt idx="10">
                  <c:v>Transport links</c:v>
                </c:pt>
                <c:pt idx="11">
                  <c:v>Study nearby</c:v>
                </c:pt>
              </c:strCache>
            </c:strRef>
          </c:cat>
          <c:val>
            <c:numRef>
              <c:f>'[Entered 2024 Market Drayton Master plus Graphs.xlsx]Market Drayton Charts'!$E$25:$E$36</c:f>
              <c:numCache>
                <c:formatCode>0%</c:formatCode>
                <c:ptCount val="12"/>
                <c:pt idx="0">
                  <c:v>0.73563218390804597</c:v>
                </c:pt>
                <c:pt idx="1">
                  <c:v>0.51724137931034486</c:v>
                </c:pt>
                <c:pt idx="2">
                  <c:v>0.48275862068965519</c:v>
                </c:pt>
                <c:pt idx="3">
                  <c:v>0.42528735632183906</c:v>
                </c:pt>
                <c:pt idx="4">
                  <c:v>0.41379310344827586</c:v>
                </c:pt>
                <c:pt idx="5">
                  <c:v>0.2988505747126437</c:v>
                </c:pt>
                <c:pt idx="6">
                  <c:v>0.20689655172413793</c:v>
                </c:pt>
                <c:pt idx="7">
                  <c:v>0.17241379310344829</c:v>
                </c:pt>
                <c:pt idx="8">
                  <c:v>0.10344827586206896</c:v>
                </c:pt>
                <c:pt idx="9">
                  <c:v>9.1954022988505746E-2</c:v>
                </c:pt>
                <c:pt idx="10">
                  <c:v>2.2988505747126436E-2</c:v>
                </c:pt>
                <c:pt idx="11">
                  <c:v>2.2988505747126436E-2</c:v>
                </c:pt>
              </c:numCache>
            </c:numRef>
          </c:val>
          <c:extLst>
            <c:ext xmlns:c16="http://schemas.microsoft.com/office/drawing/2014/chart" uri="{C3380CC4-5D6E-409C-BE32-E72D297353CC}">
              <c16:uniqueId val="{0000000B-13B1-43D0-BDAE-CCB92FD2CE11}"/>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crossAx val="336833256"/>
        <c:crosses val="autoZero"/>
        <c:auto val="1"/>
        <c:lblAlgn val="ctr"/>
        <c:lblOffset val="100"/>
        <c:noMultiLvlLbl val="0"/>
      </c:catAx>
      <c:valAx>
        <c:axId val="336833256"/>
        <c:scaling>
          <c:orientation val="minMax"/>
          <c:max val="0.8"/>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4724687505556105E-2"/>
          <c:y val="2.5055757606478019E-2"/>
          <c:w val="0.93422601788218862"/>
          <c:h val="0.8316421248716942"/>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0D-42A9-AA7F-0C28F28F70B7}"/>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0D-42A9-AA7F-0C28F28F70B7}"/>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0D-42A9-AA7F-0C28F28F70B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Charts'!$B$47:$B$55</c:f>
              <c:strCache>
                <c:ptCount val="9"/>
                <c:pt idx="0">
                  <c:v>Regulars </c:v>
                </c:pt>
                <c:pt idx="1">
                  <c:v>Elderly</c:v>
                </c:pt>
                <c:pt idx="2">
                  <c:v>Browsers</c:v>
                </c:pt>
                <c:pt idx="3">
                  <c:v>Family groups</c:v>
                </c:pt>
                <c:pt idx="4">
                  <c:v>Young</c:v>
                </c:pt>
                <c:pt idx="5">
                  <c:v>Value seekers</c:v>
                </c:pt>
                <c:pt idx="6">
                  <c:v>Quality seekers</c:v>
                </c:pt>
                <c:pt idx="7">
                  <c:v>Time pressed</c:v>
                </c:pt>
                <c:pt idx="8">
                  <c:v>Fashion oriented</c:v>
                </c:pt>
              </c:strCache>
            </c:strRef>
          </c:cat>
          <c:val>
            <c:numRef>
              <c:f>'[Entered 2024 Market Drayton Master plus Graphs.xlsx]Market Drayton Charts'!$C$47:$C$55</c:f>
            </c:numRef>
          </c:val>
          <c:extLst>
            <c:ext xmlns:c16="http://schemas.microsoft.com/office/drawing/2014/chart" uri="{C3380CC4-5D6E-409C-BE32-E72D297353CC}">
              <c16:uniqueId val="{00000003-860D-42A9-AA7F-0C28F28F70B7}"/>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0D-42A9-AA7F-0C28F28F70B7}"/>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0D-42A9-AA7F-0C28F28F70B7}"/>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60D-42A9-AA7F-0C28F28F70B7}"/>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60D-42A9-AA7F-0C28F28F70B7}"/>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60D-42A9-AA7F-0C28F28F70B7}"/>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60D-42A9-AA7F-0C28F28F70B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Charts'!$B$47:$B$55</c:f>
              <c:strCache>
                <c:ptCount val="9"/>
                <c:pt idx="0">
                  <c:v>Regulars </c:v>
                </c:pt>
                <c:pt idx="1">
                  <c:v>Elderly</c:v>
                </c:pt>
                <c:pt idx="2">
                  <c:v>Browsers</c:v>
                </c:pt>
                <c:pt idx="3">
                  <c:v>Family groups</c:v>
                </c:pt>
                <c:pt idx="4">
                  <c:v>Young</c:v>
                </c:pt>
                <c:pt idx="5">
                  <c:v>Value seekers</c:v>
                </c:pt>
                <c:pt idx="6">
                  <c:v>Quality seekers</c:v>
                </c:pt>
                <c:pt idx="7">
                  <c:v>Time pressed</c:v>
                </c:pt>
                <c:pt idx="8">
                  <c:v>Fashion oriented</c:v>
                </c:pt>
              </c:strCache>
            </c:strRef>
          </c:cat>
          <c:val>
            <c:numRef>
              <c:f>'[Entered 2024 Market Drayton Master plus Graphs.xlsx]Market Drayton Charts'!$D$47:$D$55</c:f>
            </c:numRef>
          </c:val>
          <c:extLst>
            <c:ext xmlns:c16="http://schemas.microsoft.com/office/drawing/2014/chart" uri="{C3380CC4-5D6E-409C-BE32-E72D297353CC}">
              <c16:uniqueId val="{0000000A-860D-42A9-AA7F-0C28F28F70B7}"/>
            </c:ext>
          </c:extLst>
        </c:ser>
        <c:ser>
          <c:idx val="1"/>
          <c:order val="2"/>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Charts'!$B$47:$B$55</c:f>
              <c:strCache>
                <c:ptCount val="9"/>
                <c:pt idx="0">
                  <c:v>Regulars </c:v>
                </c:pt>
                <c:pt idx="1">
                  <c:v>Elderly</c:v>
                </c:pt>
                <c:pt idx="2">
                  <c:v>Browsers</c:v>
                </c:pt>
                <c:pt idx="3">
                  <c:v>Family groups</c:v>
                </c:pt>
                <c:pt idx="4">
                  <c:v>Young</c:v>
                </c:pt>
                <c:pt idx="5">
                  <c:v>Value seekers</c:v>
                </c:pt>
                <c:pt idx="6">
                  <c:v>Quality seekers</c:v>
                </c:pt>
                <c:pt idx="7">
                  <c:v>Time pressed</c:v>
                </c:pt>
                <c:pt idx="8">
                  <c:v>Fashion oriented</c:v>
                </c:pt>
              </c:strCache>
            </c:strRef>
          </c:cat>
          <c:val>
            <c:numRef>
              <c:f>'[Entered 2024 Market Drayton Master plus Graphs.xlsx]Market Drayton Charts'!$E$47:$E$55</c:f>
              <c:numCache>
                <c:formatCode>0%</c:formatCode>
                <c:ptCount val="9"/>
                <c:pt idx="0">
                  <c:v>0.87356321839080464</c:v>
                </c:pt>
                <c:pt idx="1">
                  <c:v>0.71264367816091956</c:v>
                </c:pt>
                <c:pt idx="2">
                  <c:v>0.34482758620689657</c:v>
                </c:pt>
                <c:pt idx="3">
                  <c:v>0.28735632183908044</c:v>
                </c:pt>
                <c:pt idx="4">
                  <c:v>0.28735632183908044</c:v>
                </c:pt>
                <c:pt idx="5">
                  <c:v>0.2413793103448276</c:v>
                </c:pt>
                <c:pt idx="6">
                  <c:v>0.18390804597701149</c:v>
                </c:pt>
                <c:pt idx="7">
                  <c:v>8.0459770114942528E-2</c:v>
                </c:pt>
                <c:pt idx="8">
                  <c:v>6.8965517241379309E-2</c:v>
                </c:pt>
              </c:numCache>
            </c:numRef>
          </c:val>
          <c:extLst>
            <c:ext xmlns:c16="http://schemas.microsoft.com/office/drawing/2014/chart" uri="{C3380CC4-5D6E-409C-BE32-E72D297353CC}">
              <c16:uniqueId val="{0000000B-860D-42A9-AA7F-0C28F28F70B7}"/>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1"/>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500821564718247E-2"/>
          <c:y val="2.5051440198868315E-2"/>
          <c:w val="0.94223548831713544"/>
          <c:h val="0.89064871665572809"/>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8B-4FDC-9D38-B1F3AA7AA499}"/>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8B-4FDC-9D38-B1F3AA7AA499}"/>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8B-4FDC-9D38-B1F3AA7AA499}"/>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Charts'!$B$67:$B$72</c:f>
              <c:strCache>
                <c:ptCount val="6"/>
                <c:pt idx="0">
                  <c:v>Daily</c:v>
                </c:pt>
                <c:pt idx="1">
                  <c:v>Twice per week</c:v>
                </c:pt>
                <c:pt idx="2">
                  <c:v>Once a week</c:v>
                </c:pt>
                <c:pt idx="3">
                  <c:v>Once a fortnight</c:v>
                </c:pt>
                <c:pt idx="4">
                  <c:v>Once a month</c:v>
                </c:pt>
                <c:pt idx="5">
                  <c:v>Less often</c:v>
                </c:pt>
              </c:strCache>
            </c:strRef>
          </c:cat>
          <c:val>
            <c:numRef>
              <c:f>'Market Drayton Charts'!$C$67:$C$72</c:f>
            </c:numRef>
          </c:val>
          <c:extLst>
            <c:ext xmlns:c16="http://schemas.microsoft.com/office/drawing/2014/chart" uri="{C3380CC4-5D6E-409C-BE32-E72D297353CC}">
              <c16:uniqueId val="{00000003-038B-4FDC-9D38-B1F3AA7AA499}"/>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8B-4FDC-9D38-B1F3AA7AA499}"/>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8B-4FDC-9D38-B1F3AA7AA499}"/>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8B-4FDC-9D38-B1F3AA7AA499}"/>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8B-4FDC-9D38-B1F3AA7AA499}"/>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8B-4FDC-9D38-B1F3AA7AA499}"/>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8B-4FDC-9D38-B1F3AA7AA499}"/>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Charts'!$B$67:$B$72</c:f>
              <c:strCache>
                <c:ptCount val="6"/>
                <c:pt idx="0">
                  <c:v>Daily</c:v>
                </c:pt>
                <c:pt idx="1">
                  <c:v>Twice per week</c:v>
                </c:pt>
                <c:pt idx="2">
                  <c:v>Once a week</c:v>
                </c:pt>
                <c:pt idx="3">
                  <c:v>Once a fortnight</c:v>
                </c:pt>
                <c:pt idx="4">
                  <c:v>Once a month</c:v>
                </c:pt>
                <c:pt idx="5">
                  <c:v>Less often</c:v>
                </c:pt>
              </c:strCache>
            </c:strRef>
          </c:cat>
          <c:val>
            <c:numRef>
              <c:f>'Market Drayton Charts'!$D$67:$D$72</c:f>
            </c:numRef>
          </c:val>
          <c:extLst>
            <c:ext xmlns:c16="http://schemas.microsoft.com/office/drawing/2014/chart" uri="{C3380CC4-5D6E-409C-BE32-E72D297353CC}">
              <c16:uniqueId val="{0000000A-038B-4FDC-9D38-B1F3AA7AA499}"/>
            </c:ext>
          </c:extLst>
        </c:ser>
        <c:ser>
          <c:idx val="1"/>
          <c:order val="2"/>
          <c:spPr>
            <a:solidFill>
              <a:srgbClr val="A9DA7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'Market Drayton Charts'!$B$67:$B$72</c:f>
              <c:strCache>
                <c:ptCount val="6"/>
                <c:pt idx="0">
                  <c:v>Daily</c:v>
                </c:pt>
                <c:pt idx="1">
                  <c:v>Twice per week</c:v>
                </c:pt>
                <c:pt idx="2">
                  <c:v>Once a week</c:v>
                </c:pt>
                <c:pt idx="3">
                  <c:v>Once a fortnight</c:v>
                </c:pt>
                <c:pt idx="4">
                  <c:v>Once a month</c:v>
                </c:pt>
                <c:pt idx="5">
                  <c:v>Less often</c:v>
                </c:pt>
              </c:strCache>
            </c:strRef>
          </c:cat>
          <c:val>
            <c:numRef>
              <c:f>'Market Drayton Charts'!$E$67:$E$72</c:f>
              <c:numCache>
                <c:formatCode>0%</c:formatCode>
                <c:ptCount val="6"/>
                <c:pt idx="0">
                  <c:v>0.19540229885057472</c:v>
                </c:pt>
                <c:pt idx="1">
                  <c:v>0.22988505747126436</c:v>
                </c:pt>
                <c:pt idx="2">
                  <c:v>0.28735632183908044</c:v>
                </c:pt>
                <c:pt idx="3">
                  <c:v>0.17241379310344829</c:v>
                </c:pt>
                <c:pt idx="4">
                  <c:v>0.17241379310344829</c:v>
                </c:pt>
                <c:pt idx="5">
                  <c:v>0.13793103448275862</c:v>
                </c:pt>
              </c:numCache>
            </c:numRef>
          </c:val>
          <c:extLst>
            <c:ext xmlns:c16="http://schemas.microsoft.com/office/drawing/2014/chart" uri="{C3380CC4-5D6E-409C-BE32-E72D297353CC}">
              <c16:uniqueId val="{0000000B-038B-4FDC-9D38-B1F3AA7AA499}"/>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4"/>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243973122757648E-2"/>
          <c:y val="2.4959848818849925E-2"/>
          <c:w val="0.90219756435916665"/>
          <c:h val="0.83444837216113243"/>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C0-4836-83B2-81F7EB9A0F64}"/>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C0-4836-83B2-81F7EB9A0F64}"/>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C0-4836-83B2-81F7EB9A0F6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Charts'!$B$102:$B$105</c:f>
              <c:strCache>
                <c:ptCount val="4"/>
                <c:pt idx="0">
                  <c:v>Less than a year</c:v>
                </c:pt>
                <c:pt idx="1">
                  <c:v>1-5 years</c:v>
                </c:pt>
                <c:pt idx="2">
                  <c:v>6-10 years</c:v>
                </c:pt>
                <c:pt idx="3">
                  <c:v>Over 10 years</c:v>
                </c:pt>
              </c:strCache>
            </c:strRef>
          </c:cat>
          <c:val>
            <c:numRef>
              <c:f>'[Entered 2024 Market Drayton Master plus Graphs.xlsx]Market Drayton Charts'!$C$102:$C$105</c:f>
            </c:numRef>
          </c:val>
          <c:extLst>
            <c:ext xmlns:c16="http://schemas.microsoft.com/office/drawing/2014/chart" uri="{C3380CC4-5D6E-409C-BE32-E72D297353CC}">
              <c16:uniqueId val="{00000003-89C0-4836-83B2-81F7EB9A0F64}"/>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C0-4836-83B2-81F7EB9A0F64}"/>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C0-4836-83B2-81F7EB9A0F64}"/>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C0-4836-83B2-81F7EB9A0F64}"/>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C0-4836-83B2-81F7EB9A0F64}"/>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C0-4836-83B2-81F7EB9A0F64}"/>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C0-4836-83B2-81F7EB9A0F6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Charts'!$B$102:$B$105</c:f>
              <c:strCache>
                <c:ptCount val="4"/>
                <c:pt idx="0">
                  <c:v>Less than a year</c:v>
                </c:pt>
                <c:pt idx="1">
                  <c:v>1-5 years</c:v>
                </c:pt>
                <c:pt idx="2">
                  <c:v>6-10 years</c:v>
                </c:pt>
                <c:pt idx="3">
                  <c:v>Over 10 years</c:v>
                </c:pt>
              </c:strCache>
            </c:strRef>
          </c:cat>
          <c:val>
            <c:numRef>
              <c:f>'[Entered 2024 Market Drayton Master plus Graphs.xlsx]Market Drayton Charts'!$D$102:$D$105</c:f>
            </c:numRef>
          </c:val>
          <c:extLst>
            <c:ext xmlns:c16="http://schemas.microsoft.com/office/drawing/2014/chart" uri="{C3380CC4-5D6E-409C-BE32-E72D297353CC}">
              <c16:uniqueId val="{0000000A-89C0-4836-83B2-81F7EB9A0F64}"/>
            </c:ext>
          </c:extLst>
        </c:ser>
        <c:ser>
          <c:idx val="1"/>
          <c:order val="2"/>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Charts'!$B$102:$B$105</c:f>
              <c:strCache>
                <c:ptCount val="4"/>
                <c:pt idx="0">
                  <c:v>Less than a year</c:v>
                </c:pt>
                <c:pt idx="1">
                  <c:v>1-5 years</c:v>
                </c:pt>
                <c:pt idx="2">
                  <c:v>6-10 years</c:v>
                </c:pt>
                <c:pt idx="3">
                  <c:v>Over 10 years</c:v>
                </c:pt>
              </c:strCache>
            </c:strRef>
          </c:cat>
          <c:val>
            <c:numRef>
              <c:f>'[Entered 2024 Market Drayton Master plus Graphs.xlsx]Market Drayton Charts'!$E$102:$E$105</c:f>
              <c:numCache>
                <c:formatCode>0%</c:formatCode>
                <c:ptCount val="4"/>
                <c:pt idx="0">
                  <c:v>8.0459770114942528E-2</c:v>
                </c:pt>
                <c:pt idx="1">
                  <c:v>0.26436781609195403</c:v>
                </c:pt>
                <c:pt idx="2">
                  <c:v>0.16091954022988506</c:v>
                </c:pt>
                <c:pt idx="3">
                  <c:v>0.48275862068965519</c:v>
                </c:pt>
              </c:numCache>
            </c:numRef>
          </c:val>
          <c:extLst>
            <c:ext xmlns:c16="http://schemas.microsoft.com/office/drawing/2014/chart" uri="{C3380CC4-5D6E-409C-BE32-E72D297353CC}">
              <c16:uniqueId val="{0000000B-89C0-4836-83B2-81F7EB9A0F64}"/>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60000000000000009"/>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243973122757648E-2"/>
          <c:y val="2.4959840941725972E-2"/>
          <c:w val="0.90219756435916665"/>
          <c:h val="0.83997917094030594"/>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EA4-4431-8886-024F1FEDE1BD}"/>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A4-4431-8886-024F1FEDE1BD}"/>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A4-4431-8886-024F1FEDE1BD}"/>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Charts'!$B$116:$B$122</c:f>
              <c:strCache>
                <c:ptCount val="7"/>
                <c:pt idx="0">
                  <c:v>0&gt;10%</c:v>
                </c:pt>
                <c:pt idx="1">
                  <c:v>11&gt;20%</c:v>
                </c:pt>
                <c:pt idx="2">
                  <c:v>21&gt;30%</c:v>
                </c:pt>
                <c:pt idx="3">
                  <c:v>31&gt;40%</c:v>
                </c:pt>
                <c:pt idx="4">
                  <c:v>41&gt;50%</c:v>
                </c:pt>
                <c:pt idx="5">
                  <c:v>51% +</c:v>
                </c:pt>
                <c:pt idx="6">
                  <c:v>Don’t know</c:v>
                </c:pt>
              </c:strCache>
            </c:strRef>
          </c:cat>
          <c:val>
            <c:numRef>
              <c:f>'[Entered 2024 Market Drayton Master plus Graphs.xlsx]Market Drayton Charts'!$C$116:$C$122</c:f>
            </c:numRef>
          </c:val>
          <c:extLst>
            <c:ext xmlns:c16="http://schemas.microsoft.com/office/drawing/2014/chart" uri="{C3380CC4-5D6E-409C-BE32-E72D297353CC}">
              <c16:uniqueId val="{00000003-7EA4-4431-8886-024F1FEDE1BD}"/>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EA4-4431-8886-024F1FEDE1BD}"/>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A4-4431-8886-024F1FEDE1BD}"/>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EA4-4431-8886-024F1FEDE1BD}"/>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A4-4431-8886-024F1FEDE1BD}"/>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EA4-4431-8886-024F1FEDE1BD}"/>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A4-4431-8886-024F1FEDE1BD}"/>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Charts'!$B$116:$B$122</c:f>
              <c:strCache>
                <c:ptCount val="7"/>
                <c:pt idx="0">
                  <c:v>0&gt;10%</c:v>
                </c:pt>
                <c:pt idx="1">
                  <c:v>11&gt;20%</c:v>
                </c:pt>
                <c:pt idx="2">
                  <c:v>21&gt;30%</c:v>
                </c:pt>
                <c:pt idx="3">
                  <c:v>31&gt;40%</c:v>
                </c:pt>
                <c:pt idx="4">
                  <c:v>41&gt;50%</c:v>
                </c:pt>
                <c:pt idx="5">
                  <c:v>51% +</c:v>
                </c:pt>
                <c:pt idx="6">
                  <c:v>Don’t know</c:v>
                </c:pt>
              </c:strCache>
            </c:strRef>
          </c:cat>
          <c:val>
            <c:numRef>
              <c:f>'[Entered 2024 Market Drayton Master plus Graphs.xlsx]Market Drayton Charts'!$D$116:$D$122</c:f>
            </c:numRef>
          </c:val>
          <c:extLst>
            <c:ext xmlns:c16="http://schemas.microsoft.com/office/drawing/2014/chart" uri="{C3380CC4-5D6E-409C-BE32-E72D297353CC}">
              <c16:uniqueId val="{0000000A-7EA4-4431-8886-024F1FEDE1BD}"/>
            </c:ext>
          </c:extLst>
        </c:ser>
        <c:ser>
          <c:idx val="1"/>
          <c:order val="2"/>
          <c:spPr>
            <a:solidFill>
              <a:srgbClr val="A9DA74"/>
            </a:solidFill>
          </c:spPr>
          <c:invertIfNegative val="0"/>
          <c:dPt>
            <c:idx val="6"/>
            <c:invertIfNegative val="0"/>
            <c:bubble3D val="0"/>
            <c:extLst>
              <c:ext xmlns:c16="http://schemas.microsoft.com/office/drawing/2014/chart" uri="{C3380CC4-5D6E-409C-BE32-E72D297353CC}">
                <c16:uniqueId val="{0000000C-7EA4-4431-8886-024F1FEDE1BD}"/>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Charts'!$B$116:$B$122</c:f>
              <c:strCache>
                <c:ptCount val="7"/>
                <c:pt idx="0">
                  <c:v>0&gt;10%</c:v>
                </c:pt>
                <c:pt idx="1">
                  <c:v>11&gt;20%</c:v>
                </c:pt>
                <c:pt idx="2">
                  <c:v>21&gt;30%</c:v>
                </c:pt>
                <c:pt idx="3">
                  <c:v>31&gt;40%</c:v>
                </c:pt>
                <c:pt idx="4">
                  <c:v>41&gt;50%</c:v>
                </c:pt>
                <c:pt idx="5">
                  <c:v>51% +</c:v>
                </c:pt>
                <c:pt idx="6">
                  <c:v>Don’t know</c:v>
                </c:pt>
              </c:strCache>
            </c:strRef>
          </c:cat>
          <c:val>
            <c:numRef>
              <c:f>'[Entered 2024 Market Drayton Master plus Graphs.xlsx]Market Drayton Charts'!$E$116:$E$122</c:f>
              <c:numCache>
                <c:formatCode>0%</c:formatCode>
                <c:ptCount val="7"/>
                <c:pt idx="0">
                  <c:v>0.12643678160919541</c:v>
                </c:pt>
                <c:pt idx="1">
                  <c:v>2.2988505747126436E-2</c:v>
                </c:pt>
                <c:pt idx="2">
                  <c:v>9.1954022988505746E-2</c:v>
                </c:pt>
                <c:pt idx="3">
                  <c:v>5.7471264367816091E-2</c:v>
                </c:pt>
                <c:pt idx="4">
                  <c:v>5.7471264367816091E-2</c:v>
                </c:pt>
                <c:pt idx="5">
                  <c:v>0.22988505747126436</c:v>
                </c:pt>
                <c:pt idx="6">
                  <c:v>0.35632183908045978</c:v>
                </c:pt>
              </c:numCache>
            </c:numRef>
          </c:val>
          <c:extLst>
            <c:ext xmlns:c16="http://schemas.microsoft.com/office/drawing/2014/chart" uri="{C3380CC4-5D6E-409C-BE32-E72D297353CC}">
              <c16:uniqueId val="{0000000D-7EA4-4431-8886-024F1FEDE1BD}"/>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4"/>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86729397172795"/>
          <c:y val="3.4421515561569686E-2"/>
          <c:w val="0.89213270602827199"/>
          <c:h val="0.863640925110577"/>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77-4C5C-AEED-7C5E9ECCEF27}"/>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77-4C5C-AEED-7C5E9ECCEF27}"/>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77-4C5C-AEED-7C5E9ECCEF2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Charts'!$B$159:$B$161</c:f>
              <c:strCache>
                <c:ptCount val="3"/>
                <c:pt idx="0">
                  <c:v>Up</c:v>
                </c:pt>
                <c:pt idx="1">
                  <c:v>Level</c:v>
                </c:pt>
                <c:pt idx="2">
                  <c:v>Down</c:v>
                </c:pt>
              </c:strCache>
            </c:strRef>
          </c:cat>
          <c:val>
            <c:numRef>
              <c:f>'[Entered 2024 Market Drayton Master plus Graphs.xlsx]Market Drayton Charts'!$C$159:$C$161</c:f>
            </c:numRef>
          </c:val>
          <c:extLst>
            <c:ext xmlns:c16="http://schemas.microsoft.com/office/drawing/2014/chart" uri="{C3380CC4-5D6E-409C-BE32-E72D297353CC}">
              <c16:uniqueId val="{00000003-4F77-4C5C-AEED-7C5E9ECCEF27}"/>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77-4C5C-AEED-7C5E9ECCEF27}"/>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77-4C5C-AEED-7C5E9ECCEF27}"/>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77-4C5C-AEED-7C5E9ECCEF27}"/>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77-4C5C-AEED-7C5E9ECCEF27}"/>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77-4C5C-AEED-7C5E9ECCEF27}"/>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77-4C5C-AEED-7C5E9ECCEF27}"/>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Charts'!$B$159:$B$161</c:f>
              <c:strCache>
                <c:ptCount val="3"/>
                <c:pt idx="0">
                  <c:v>Up</c:v>
                </c:pt>
                <c:pt idx="1">
                  <c:v>Level</c:v>
                </c:pt>
                <c:pt idx="2">
                  <c:v>Down</c:v>
                </c:pt>
              </c:strCache>
            </c:strRef>
          </c:cat>
          <c:val>
            <c:numRef>
              <c:f>'[Entered 2024 Market Drayton Master plus Graphs.xlsx]Market Drayton Charts'!$D$159:$D$161</c:f>
            </c:numRef>
          </c:val>
          <c:extLst>
            <c:ext xmlns:c16="http://schemas.microsoft.com/office/drawing/2014/chart" uri="{C3380CC4-5D6E-409C-BE32-E72D297353CC}">
              <c16:uniqueId val="{0000000A-4F77-4C5C-AEED-7C5E9ECCEF27}"/>
            </c:ext>
          </c:extLst>
        </c:ser>
        <c:ser>
          <c:idx val="1"/>
          <c:order val="2"/>
          <c:spPr>
            <a:solidFill>
              <a:sysClr val="window" lastClr="FFFFFF">
                <a:lumMod val="75000"/>
              </a:sysClr>
            </a:solidFill>
          </c:spPr>
          <c:invertIfNegative val="0"/>
          <c:dPt>
            <c:idx val="0"/>
            <c:invertIfNegative val="0"/>
            <c:bubble3D val="0"/>
            <c:spPr>
              <a:solidFill>
                <a:srgbClr val="92D050"/>
              </a:solidFill>
            </c:spPr>
            <c:extLst>
              <c:ext xmlns:c16="http://schemas.microsoft.com/office/drawing/2014/chart" uri="{C3380CC4-5D6E-409C-BE32-E72D297353CC}">
                <c16:uniqueId val="{0000000C-4F77-4C5C-AEED-7C5E9ECCEF27}"/>
              </c:ext>
            </c:extLst>
          </c:dPt>
          <c:dPt>
            <c:idx val="1"/>
            <c:invertIfNegative val="0"/>
            <c:bubble3D val="0"/>
            <c:spPr>
              <a:solidFill>
                <a:srgbClr val="FFC000"/>
              </a:solidFill>
            </c:spPr>
            <c:extLst>
              <c:ext xmlns:c16="http://schemas.microsoft.com/office/drawing/2014/chart" uri="{C3380CC4-5D6E-409C-BE32-E72D297353CC}">
                <c16:uniqueId val="{0000000E-4F77-4C5C-AEED-7C5E9ECCEF27}"/>
              </c:ext>
            </c:extLst>
          </c:dPt>
          <c:dPt>
            <c:idx val="2"/>
            <c:invertIfNegative val="0"/>
            <c:bubble3D val="0"/>
            <c:spPr>
              <a:solidFill>
                <a:srgbClr val="5B9BD5"/>
              </a:solidFill>
            </c:spPr>
            <c:extLst>
              <c:ext xmlns:c16="http://schemas.microsoft.com/office/drawing/2014/chart" uri="{C3380CC4-5D6E-409C-BE32-E72D297353CC}">
                <c16:uniqueId val="{00000010-4F77-4C5C-AEED-7C5E9ECCEF27}"/>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Charts'!$B$159:$B$161</c:f>
              <c:strCache>
                <c:ptCount val="3"/>
                <c:pt idx="0">
                  <c:v>Up</c:v>
                </c:pt>
                <c:pt idx="1">
                  <c:v>Level</c:v>
                </c:pt>
                <c:pt idx="2">
                  <c:v>Down</c:v>
                </c:pt>
              </c:strCache>
            </c:strRef>
          </c:cat>
          <c:val>
            <c:numRef>
              <c:f>'[Entered 2024 Market Drayton Master plus Graphs.xlsx]Market Drayton Charts'!$E$159:$E$161</c:f>
              <c:numCache>
                <c:formatCode>0%</c:formatCode>
                <c:ptCount val="3"/>
                <c:pt idx="0">
                  <c:v>0.18390804597701149</c:v>
                </c:pt>
                <c:pt idx="1">
                  <c:v>0.28735632183908044</c:v>
                </c:pt>
                <c:pt idx="2">
                  <c:v>-0.36781609195402298</c:v>
                </c:pt>
              </c:numCache>
            </c:numRef>
          </c:val>
          <c:extLst>
            <c:ext xmlns:c16="http://schemas.microsoft.com/office/drawing/2014/chart" uri="{C3380CC4-5D6E-409C-BE32-E72D297353CC}">
              <c16:uniqueId val="{00000011-4F77-4C5C-AEED-7C5E9ECCEF27}"/>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5"/>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243973122757648E-2"/>
          <c:y val="2.4958407387958719E-2"/>
          <c:w val="0.90219756435916665"/>
          <c:h val="0.77167391644618588"/>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AF-44BF-9AEE-CACEE2018D2A}"/>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F-44BF-9AEE-CACEE2018D2A}"/>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AF-44BF-9AEE-CACEE2018D2A}"/>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Charts'!$B$182:$B$188</c:f>
              <c:strCache>
                <c:ptCount val="7"/>
                <c:pt idx="0">
                  <c:v>Monday</c:v>
                </c:pt>
                <c:pt idx="1">
                  <c:v>Tuesday</c:v>
                </c:pt>
                <c:pt idx="2">
                  <c:v>Wednesday</c:v>
                </c:pt>
                <c:pt idx="3">
                  <c:v>Thursday</c:v>
                </c:pt>
                <c:pt idx="4">
                  <c:v>Friday</c:v>
                </c:pt>
                <c:pt idx="5">
                  <c:v>Saturday</c:v>
                </c:pt>
                <c:pt idx="6">
                  <c:v>Sunday</c:v>
                </c:pt>
              </c:strCache>
            </c:strRef>
          </c:cat>
          <c:val>
            <c:numRef>
              <c:f>'[Entered 2024 Market Drayton Master plus Graphs.xlsx]Market Drayton Charts'!$C$182:$C$188</c:f>
            </c:numRef>
          </c:val>
          <c:extLst>
            <c:ext xmlns:c16="http://schemas.microsoft.com/office/drawing/2014/chart" uri="{C3380CC4-5D6E-409C-BE32-E72D297353CC}">
              <c16:uniqueId val="{00000003-1DAF-44BF-9AEE-CACEE2018D2A}"/>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AF-44BF-9AEE-CACEE2018D2A}"/>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F-44BF-9AEE-CACEE2018D2A}"/>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AF-44BF-9AEE-CACEE2018D2A}"/>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F-44BF-9AEE-CACEE2018D2A}"/>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DAF-44BF-9AEE-CACEE2018D2A}"/>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AF-44BF-9AEE-CACEE2018D2A}"/>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Charts'!$B$182:$B$188</c:f>
              <c:strCache>
                <c:ptCount val="7"/>
                <c:pt idx="0">
                  <c:v>Monday</c:v>
                </c:pt>
                <c:pt idx="1">
                  <c:v>Tuesday</c:v>
                </c:pt>
                <c:pt idx="2">
                  <c:v>Wednesday</c:v>
                </c:pt>
                <c:pt idx="3">
                  <c:v>Thursday</c:v>
                </c:pt>
                <c:pt idx="4">
                  <c:v>Friday</c:v>
                </c:pt>
                <c:pt idx="5">
                  <c:v>Saturday</c:v>
                </c:pt>
                <c:pt idx="6">
                  <c:v>Sunday</c:v>
                </c:pt>
              </c:strCache>
            </c:strRef>
          </c:cat>
          <c:val>
            <c:numRef>
              <c:f>'[Entered 2024 Market Drayton Master plus Graphs.xlsx]Market Drayton Charts'!$D$182:$D$188</c:f>
            </c:numRef>
          </c:val>
          <c:extLst>
            <c:ext xmlns:c16="http://schemas.microsoft.com/office/drawing/2014/chart" uri="{C3380CC4-5D6E-409C-BE32-E72D297353CC}">
              <c16:uniqueId val="{0000000A-1DAF-44BF-9AEE-CACEE2018D2A}"/>
            </c:ext>
          </c:extLst>
        </c:ser>
        <c:ser>
          <c:idx val="1"/>
          <c:order val="2"/>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Charts'!$B$182:$B$188</c:f>
              <c:strCache>
                <c:ptCount val="7"/>
                <c:pt idx="0">
                  <c:v>Monday</c:v>
                </c:pt>
                <c:pt idx="1">
                  <c:v>Tuesday</c:v>
                </c:pt>
                <c:pt idx="2">
                  <c:v>Wednesday</c:v>
                </c:pt>
                <c:pt idx="3">
                  <c:v>Thursday</c:v>
                </c:pt>
                <c:pt idx="4">
                  <c:v>Friday</c:v>
                </c:pt>
                <c:pt idx="5">
                  <c:v>Saturday</c:v>
                </c:pt>
                <c:pt idx="6">
                  <c:v>Sunday</c:v>
                </c:pt>
              </c:strCache>
            </c:strRef>
          </c:cat>
          <c:val>
            <c:numRef>
              <c:f>'[Entered 2024 Market Drayton Master plus Graphs.xlsx]Market Drayton Charts'!$E$182:$E$188</c:f>
              <c:numCache>
                <c:formatCode>0%</c:formatCode>
                <c:ptCount val="7"/>
                <c:pt idx="0">
                  <c:v>0.20689655172413793</c:v>
                </c:pt>
                <c:pt idx="1">
                  <c:v>0.21839080459770116</c:v>
                </c:pt>
                <c:pt idx="2">
                  <c:v>0.56321839080459768</c:v>
                </c:pt>
                <c:pt idx="3">
                  <c:v>0.31034482758620691</c:v>
                </c:pt>
                <c:pt idx="4">
                  <c:v>0.56321839080459768</c:v>
                </c:pt>
                <c:pt idx="5">
                  <c:v>0.65517241379310343</c:v>
                </c:pt>
                <c:pt idx="6">
                  <c:v>9.1954022988505746E-2</c:v>
                </c:pt>
              </c:numCache>
            </c:numRef>
          </c:val>
          <c:extLst>
            <c:ext xmlns:c16="http://schemas.microsoft.com/office/drawing/2014/chart" uri="{C3380CC4-5D6E-409C-BE32-E72D297353CC}">
              <c16:uniqueId val="{0000000B-1DAF-44BF-9AEE-CACEE2018D2A}"/>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70000000000000007"/>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243995211235293E-2"/>
          <c:y val="4.2437165956438989E-2"/>
          <c:w val="0.90219756435916665"/>
          <c:h val="0.90372145866536224"/>
        </c:manualLayout>
      </c:layout>
      <c:barChart>
        <c:barDir val="col"/>
        <c:grouping val="clustered"/>
        <c:varyColors val="0"/>
        <c:ser>
          <c:idx val="2"/>
          <c:order val="0"/>
          <c:spPr>
            <a:solidFill>
              <a:srgbClr val="FFC000"/>
            </a:solidFill>
            <a:ln>
              <a:noFill/>
            </a:ln>
          </c:spPr>
          <c:invertIfNegative val="0"/>
          <c:dLbls>
            <c:dLbl>
              <c:idx val="3"/>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5A-46FB-A0AE-D6192FA09931}"/>
                </c:ext>
              </c:extLst>
            </c:dLbl>
            <c:dLbl>
              <c:idx val="4"/>
              <c:layout>
                <c:manualLayout>
                  <c:x val="0"/>
                  <c:y val="-1.4609308833023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5A-46FB-A0AE-D6192FA09931}"/>
                </c:ext>
              </c:extLst>
            </c:dLbl>
            <c:dLbl>
              <c:idx val="6"/>
              <c:layout>
                <c:manualLayout>
                  <c:x val="-6.418384679568579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5A-46FB-A0AE-D6192FA0993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Charts'!$B$198:$B$202</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Charts'!$C$198:$C$202</c:f>
            </c:numRef>
          </c:val>
          <c:extLst>
            <c:ext xmlns:c16="http://schemas.microsoft.com/office/drawing/2014/chart" uri="{C3380CC4-5D6E-409C-BE32-E72D297353CC}">
              <c16:uniqueId val="{00000003-275A-46FB-A0AE-D6192FA09931}"/>
            </c:ext>
          </c:extLst>
        </c:ser>
        <c:ser>
          <c:idx val="0"/>
          <c:order val="1"/>
          <c:spPr>
            <a:solidFill>
              <a:srgbClr val="92D050"/>
            </a:solidFill>
          </c:spPr>
          <c:invertIfNegative val="0"/>
          <c:dLbls>
            <c:dLbl>
              <c:idx val="5"/>
              <c:layout>
                <c:manualLayout>
                  <c:x val="0"/>
                  <c:y val="-3.28709448743039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5A-46FB-A0AE-D6192FA09931}"/>
                </c:ext>
              </c:extLst>
            </c:dLbl>
            <c:dLbl>
              <c:idx val="6"/>
              <c:layout>
                <c:manualLayout>
                  <c:x val="4.8137885096763465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5A-46FB-A0AE-D6192FA09931}"/>
                </c:ext>
              </c:extLst>
            </c:dLbl>
            <c:dLbl>
              <c:idx val="7"/>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5A-46FB-A0AE-D6192FA09931}"/>
                </c:ext>
              </c:extLst>
            </c:dLbl>
            <c:dLbl>
              <c:idx val="8"/>
              <c:layout>
                <c:manualLayout>
                  <c:x val="1.6045961698919978E-3"/>
                  <c:y val="-6.695855864037651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5A-46FB-A0AE-D6192FA09931}"/>
                </c:ext>
              </c:extLst>
            </c:dLbl>
            <c:dLbl>
              <c:idx val="10"/>
              <c:layout>
                <c:manualLayout>
                  <c:x val="3.20919233978411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75A-46FB-A0AE-D6192FA09931}"/>
                </c:ext>
              </c:extLst>
            </c:dLbl>
            <c:dLbl>
              <c:idx val="11"/>
              <c:layout>
                <c:manualLayout>
                  <c:x val="8.0229808494605773E-3"/>
                  <c:y val="3.65232720825591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75A-46FB-A0AE-D6192FA09931}"/>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Charts'!$B$198:$B$202</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Charts'!$D$198:$D$202</c:f>
            </c:numRef>
          </c:val>
          <c:extLst>
            <c:ext xmlns:c16="http://schemas.microsoft.com/office/drawing/2014/chart" uri="{C3380CC4-5D6E-409C-BE32-E72D297353CC}">
              <c16:uniqueId val="{0000000A-275A-46FB-A0AE-D6192FA09931}"/>
            </c:ext>
          </c:extLst>
        </c:ser>
        <c:ser>
          <c:idx val="1"/>
          <c:order val="2"/>
          <c:spPr>
            <a:solidFill>
              <a:srgbClr val="92D050"/>
            </a:solidFill>
          </c:spPr>
          <c:invertIfNegative val="0"/>
          <c:dPt>
            <c:idx val="0"/>
            <c:invertIfNegative val="0"/>
            <c:bubble3D val="0"/>
            <c:extLst>
              <c:ext xmlns:c16="http://schemas.microsoft.com/office/drawing/2014/chart" uri="{C3380CC4-5D6E-409C-BE32-E72D297353CC}">
                <c16:uniqueId val="{0000000B-275A-46FB-A0AE-D6192FA09931}"/>
              </c:ext>
            </c:extLst>
          </c:dPt>
          <c:dPt>
            <c:idx val="1"/>
            <c:invertIfNegative val="0"/>
            <c:bubble3D val="0"/>
            <c:extLst>
              <c:ext xmlns:c16="http://schemas.microsoft.com/office/drawing/2014/chart" uri="{C3380CC4-5D6E-409C-BE32-E72D297353CC}">
                <c16:uniqueId val="{0000000C-275A-46FB-A0AE-D6192FA09931}"/>
              </c:ext>
            </c:extLst>
          </c:dPt>
          <c:dPt>
            <c:idx val="2"/>
            <c:invertIfNegative val="0"/>
            <c:bubble3D val="0"/>
            <c:spPr>
              <a:solidFill>
                <a:srgbClr val="FFC000"/>
              </a:solidFill>
            </c:spPr>
            <c:extLst>
              <c:ext xmlns:c16="http://schemas.microsoft.com/office/drawing/2014/chart" uri="{C3380CC4-5D6E-409C-BE32-E72D297353CC}">
                <c16:uniqueId val="{0000000E-275A-46FB-A0AE-D6192FA09931}"/>
              </c:ext>
            </c:extLst>
          </c:dPt>
          <c:dPt>
            <c:idx val="3"/>
            <c:invertIfNegative val="0"/>
            <c:bubble3D val="0"/>
            <c:spPr>
              <a:solidFill>
                <a:srgbClr val="5B9BD5"/>
              </a:solidFill>
            </c:spPr>
            <c:extLst>
              <c:ext xmlns:c16="http://schemas.microsoft.com/office/drawing/2014/chart" uri="{C3380CC4-5D6E-409C-BE32-E72D297353CC}">
                <c16:uniqueId val="{00000010-275A-46FB-A0AE-D6192FA09931}"/>
              </c:ext>
            </c:extLst>
          </c:dPt>
          <c:dPt>
            <c:idx val="4"/>
            <c:invertIfNegative val="0"/>
            <c:bubble3D val="0"/>
            <c:spPr>
              <a:solidFill>
                <a:srgbClr val="5B9BD5"/>
              </a:solidFill>
            </c:spPr>
            <c:extLst>
              <c:ext xmlns:c16="http://schemas.microsoft.com/office/drawing/2014/chart" uri="{C3380CC4-5D6E-409C-BE32-E72D297353CC}">
                <c16:uniqueId val="{00000012-275A-46FB-A0AE-D6192FA09931}"/>
              </c:ext>
            </c:extLst>
          </c:dPt>
          <c:dPt>
            <c:idx val="5"/>
            <c:invertIfNegative val="0"/>
            <c:bubble3D val="0"/>
            <c:spPr>
              <a:solidFill>
                <a:sysClr val="window" lastClr="FFFFFF">
                  <a:lumMod val="65000"/>
                </a:sysClr>
              </a:solidFill>
            </c:spPr>
            <c:extLst>
              <c:ext xmlns:c16="http://schemas.microsoft.com/office/drawing/2014/chart" uri="{C3380CC4-5D6E-409C-BE32-E72D297353CC}">
                <c16:uniqueId val="{00000014-275A-46FB-A0AE-D6192FA0993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'[Entered 2024 Market Drayton Master plus Graphs.xlsx]Market Drayton Charts'!$B$198:$B$202</c:f>
              <c:strCache>
                <c:ptCount val="5"/>
                <c:pt idx="0">
                  <c:v>Very satisfied</c:v>
                </c:pt>
                <c:pt idx="1">
                  <c:v>Satisfied</c:v>
                </c:pt>
                <c:pt idx="2">
                  <c:v>Neither/ nor</c:v>
                </c:pt>
                <c:pt idx="3">
                  <c:v>Dissatisfied</c:v>
                </c:pt>
                <c:pt idx="4">
                  <c:v>Very disssatisfied</c:v>
                </c:pt>
              </c:strCache>
            </c:strRef>
          </c:cat>
          <c:val>
            <c:numRef>
              <c:f>'[Entered 2024 Market Drayton Master plus Graphs.xlsx]Market Drayton Charts'!$E$198:$E$202</c:f>
              <c:numCache>
                <c:formatCode>0%</c:formatCode>
                <c:ptCount val="5"/>
                <c:pt idx="0">
                  <c:v>1.1494252873563218E-2</c:v>
                </c:pt>
                <c:pt idx="1">
                  <c:v>0.17241379310344829</c:v>
                </c:pt>
                <c:pt idx="2">
                  <c:v>0.20689655172413793</c:v>
                </c:pt>
                <c:pt idx="3">
                  <c:v>-0.42528735632183901</c:v>
                </c:pt>
                <c:pt idx="4">
                  <c:v>-0.160919540229885</c:v>
                </c:pt>
              </c:numCache>
            </c:numRef>
          </c:val>
          <c:extLst>
            <c:ext xmlns:c16="http://schemas.microsoft.com/office/drawing/2014/chart" uri="{C3380CC4-5D6E-409C-BE32-E72D297353CC}">
              <c16:uniqueId val="{00000015-275A-46FB-A0AE-D6192FA09931}"/>
            </c:ext>
          </c:extLst>
        </c:ser>
        <c:dLbls>
          <c:showLegendKey val="0"/>
          <c:showVal val="0"/>
          <c:showCatName val="0"/>
          <c:showSerName val="0"/>
          <c:showPercent val="0"/>
          <c:showBubbleSize val="0"/>
        </c:dLbls>
        <c:gapWidth val="150"/>
        <c:axId val="336832872"/>
        <c:axId val="336833256"/>
      </c:barChart>
      <c:catAx>
        <c:axId val="336832872"/>
        <c:scaling>
          <c:orientation val="minMax"/>
        </c:scaling>
        <c:delete val="0"/>
        <c:axPos val="b"/>
        <c:numFmt formatCode="General" sourceLinked="1"/>
        <c:majorTickMark val="none"/>
        <c:minorTickMark val="none"/>
        <c:tickLblPos val="nextTo"/>
        <c:spPr>
          <a:ln>
            <a:solidFill>
              <a:sysClr val="windowText" lastClr="000000">
                <a:lumMod val="50000"/>
                <a:lumOff val="50000"/>
              </a:sysClr>
            </a:solidFill>
          </a:ln>
        </c:spPr>
        <c:crossAx val="336833256"/>
        <c:crosses val="autoZero"/>
        <c:auto val="1"/>
        <c:lblAlgn val="ctr"/>
        <c:lblOffset val="100"/>
        <c:noMultiLvlLbl val="0"/>
      </c:catAx>
      <c:valAx>
        <c:axId val="336833256"/>
        <c:scaling>
          <c:orientation val="minMax"/>
          <c:max val="0.5"/>
        </c:scaling>
        <c:delete val="0"/>
        <c:axPos val="l"/>
        <c:majorGridlines>
          <c:spPr>
            <a:ln>
              <a:solidFill>
                <a:sysClr val="window" lastClr="FFFFFF">
                  <a:lumMod val="75000"/>
                </a:sysClr>
              </a:solidFill>
            </a:ln>
          </c:spPr>
        </c:majorGridlines>
        <c:numFmt formatCode="0%" sourceLinked="0"/>
        <c:majorTickMark val="none"/>
        <c:minorTickMark val="none"/>
        <c:tickLblPos val="nextTo"/>
        <c:spPr>
          <a:ln>
            <a:solidFill>
              <a:sysClr val="windowText" lastClr="000000">
                <a:lumMod val="50000"/>
                <a:lumOff val="50000"/>
              </a:sysClr>
            </a:solidFill>
          </a:ln>
        </c:spPr>
        <c:crossAx val="336832872"/>
        <c:crosses val="autoZero"/>
        <c:crossBetween val="between"/>
      </c:valAx>
    </c:plotArea>
    <c:plotVisOnly val="1"/>
    <c:dispBlanksAs val="gap"/>
    <c:showDLblsOverMax val="0"/>
  </c:chart>
  <c:spPr>
    <a:ln>
      <a:noFill/>
    </a:ln>
  </c:spPr>
  <c:txPr>
    <a:bodyPr/>
    <a:lstStyle/>
    <a:p>
      <a:pPr>
        <a:defRPr sz="1100" baseline="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6145" cy="496887"/>
          </a:xfrm>
          <a:prstGeom prst="rect">
            <a:avLst/>
          </a:prstGeom>
        </p:spPr>
        <p:txBody>
          <a:bodyPr vert="horz" lIns="92428" tIns="46214" rIns="92428" bIns="46214" rtlCol="0"/>
          <a:lstStyle>
            <a:lvl1pPr algn="l">
              <a:defRPr sz="1200"/>
            </a:lvl1pPr>
          </a:lstStyle>
          <a:p>
            <a:pPr>
              <a:defRPr/>
            </a:pPr>
            <a:endParaRPr lang="en-GB"/>
          </a:p>
        </p:txBody>
      </p:sp>
      <p:sp>
        <p:nvSpPr>
          <p:cNvPr id="3" name="Date Placeholder 2"/>
          <p:cNvSpPr>
            <a:spLocks noGrp="1"/>
          </p:cNvSpPr>
          <p:nvPr>
            <p:ph type="dt" sz="quarter" idx="1"/>
          </p:nvPr>
        </p:nvSpPr>
        <p:spPr>
          <a:xfrm>
            <a:off x="3849911" y="1"/>
            <a:ext cx="2946144" cy="496887"/>
          </a:xfrm>
          <a:prstGeom prst="rect">
            <a:avLst/>
          </a:prstGeom>
        </p:spPr>
        <p:txBody>
          <a:bodyPr vert="horz" lIns="92428" tIns="46214" rIns="92428" bIns="46214" rtlCol="0"/>
          <a:lstStyle>
            <a:lvl1pPr algn="r">
              <a:defRPr sz="1200"/>
            </a:lvl1pPr>
          </a:lstStyle>
          <a:p>
            <a:pPr>
              <a:defRPr/>
            </a:pPr>
            <a:fld id="{CA075D04-D03C-4FCD-B7DD-3BA9FC3C70D3}" type="datetimeFigureOut">
              <a:rPr lang="en-US"/>
              <a:pPr>
                <a:defRPr/>
              </a:pPr>
              <a:t>6/10/2024</a:t>
            </a:fld>
            <a:endParaRPr lang="en-GB"/>
          </a:p>
        </p:txBody>
      </p:sp>
      <p:sp>
        <p:nvSpPr>
          <p:cNvPr id="4" name="Footer Placeholder 3"/>
          <p:cNvSpPr>
            <a:spLocks noGrp="1"/>
          </p:cNvSpPr>
          <p:nvPr>
            <p:ph type="ftr" sz="quarter" idx="2"/>
          </p:nvPr>
        </p:nvSpPr>
        <p:spPr>
          <a:xfrm>
            <a:off x="3" y="9428166"/>
            <a:ext cx="2946145" cy="496886"/>
          </a:xfrm>
          <a:prstGeom prst="rect">
            <a:avLst/>
          </a:prstGeom>
        </p:spPr>
        <p:txBody>
          <a:bodyPr vert="horz" lIns="92428" tIns="46214" rIns="92428" bIns="46214"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49911" y="9428166"/>
            <a:ext cx="2946144" cy="496886"/>
          </a:xfrm>
          <a:prstGeom prst="rect">
            <a:avLst/>
          </a:prstGeom>
        </p:spPr>
        <p:txBody>
          <a:bodyPr vert="horz" lIns="92428" tIns="46214" rIns="92428" bIns="46214" rtlCol="0" anchor="b"/>
          <a:lstStyle>
            <a:lvl1pPr algn="r">
              <a:defRPr sz="1200"/>
            </a:lvl1pPr>
          </a:lstStyle>
          <a:p>
            <a:pPr>
              <a:defRPr/>
            </a:pPr>
            <a:fld id="{EC12C3AE-CE25-4F7E-9841-C30EEAA2357C}" type="slidenum">
              <a:rPr lang="en-GB"/>
              <a:pPr>
                <a:defRPr/>
              </a:pPr>
              <a:t>‹#›</a:t>
            </a:fld>
            <a:endParaRPr lang="en-GB"/>
          </a:p>
        </p:txBody>
      </p:sp>
    </p:spTree>
    <p:extLst>
      <p:ext uri="{BB962C8B-B14F-4D97-AF65-F5344CB8AC3E}">
        <p14:creationId xmlns:p14="http://schemas.microsoft.com/office/powerpoint/2010/main" val="3168392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6145" cy="496887"/>
          </a:xfrm>
          <a:prstGeom prst="rect">
            <a:avLst/>
          </a:prstGeom>
        </p:spPr>
        <p:txBody>
          <a:bodyPr vert="horz" lIns="92428" tIns="46214" rIns="92428" bIns="46214" rtlCol="0"/>
          <a:lstStyle>
            <a:lvl1pPr algn="l">
              <a:defRPr sz="1200"/>
            </a:lvl1pPr>
          </a:lstStyle>
          <a:p>
            <a:endParaRPr lang="en-GB"/>
          </a:p>
        </p:txBody>
      </p:sp>
      <p:sp>
        <p:nvSpPr>
          <p:cNvPr id="3" name="Date Placeholder 2"/>
          <p:cNvSpPr>
            <a:spLocks noGrp="1"/>
          </p:cNvSpPr>
          <p:nvPr>
            <p:ph type="dt" idx="1"/>
          </p:nvPr>
        </p:nvSpPr>
        <p:spPr>
          <a:xfrm>
            <a:off x="3849911" y="1"/>
            <a:ext cx="2946144" cy="496887"/>
          </a:xfrm>
          <a:prstGeom prst="rect">
            <a:avLst/>
          </a:prstGeom>
        </p:spPr>
        <p:txBody>
          <a:bodyPr vert="horz" lIns="92428" tIns="46214" rIns="92428" bIns="46214" rtlCol="0"/>
          <a:lstStyle>
            <a:lvl1pPr algn="r">
              <a:defRPr sz="1200"/>
            </a:lvl1pPr>
          </a:lstStyle>
          <a:p>
            <a:fld id="{E6D3ADDC-6EC0-4EAC-99E3-2943554D6716}" type="datetimeFigureOut">
              <a:rPr lang="en-GB" smtClean="0"/>
              <a:pPr/>
              <a:t>10/06/2024</a:t>
            </a:fld>
            <a:endParaRPr lang="en-GB"/>
          </a:p>
        </p:txBody>
      </p:sp>
      <p:sp>
        <p:nvSpPr>
          <p:cNvPr id="4" name="Slide Image Placeholder 3"/>
          <p:cNvSpPr>
            <a:spLocks noGrp="1" noRot="1" noChangeAspect="1"/>
          </p:cNvSpPr>
          <p:nvPr>
            <p:ph type="sldImg" idx="2"/>
          </p:nvPr>
        </p:nvSpPr>
        <p:spPr>
          <a:xfrm>
            <a:off x="915988" y="742950"/>
            <a:ext cx="4965700" cy="3725863"/>
          </a:xfrm>
          <a:prstGeom prst="rect">
            <a:avLst/>
          </a:prstGeom>
          <a:noFill/>
          <a:ln w="12700">
            <a:solidFill>
              <a:prstClr val="black"/>
            </a:solidFill>
          </a:ln>
        </p:spPr>
        <p:txBody>
          <a:bodyPr vert="horz" lIns="92428" tIns="46214" rIns="92428" bIns="46214" rtlCol="0" anchor="ctr"/>
          <a:lstStyle/>
          <a:p>
            <a:endParaRPr lang="en-GB"/>
          </a:p>
        </p:txBody>
      </p:sp>
      <p:sp>
        <p:nvSpPr>
          <p:cNvPr id="5" name="Notes Placeholder 4"/>
          <p:cNvSpPr>
            <a:spLocks noGrp="1"/>
          </p:cNvSpPr>
          <p:nvPr>
            <p:ph type="body" sz="quarter" idx="3"/>
          </p:nvPr>
        </p:nvSpPr>
        <p:spPr>
          <a:xfrm>
            <a:off x="680256" y="4714877"/>
            <a:ext cx="5437168" cy="4467225"/>
          </a:xfrm>
          <a:prstGeom prst="rect">
            <a:avLst/>
          </a:prstGeom>
        </p:spPr>
        <p:txBody>
          <a:bodyPr vert="horz" lIns="92428" tIns="46214" rIns="92428" bIns="462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428166"/>
            <a:ext cx="2946145" cy="496886"/>
          </a:xfrm>
          <a:prstGeom prst="rect">
            <a:avLst/>
          </a:prstGeom>
        </p:spPr>
        <p:txBody>
          <a:bodyPr vert="horz" lIns="92428" tIns="46214" rIns="92428" bIns="46214" rtlCol="0" anchor="b"/>
          <a:lstStyle>
            <a:lvl1pPr algn="l">
              <a:defRPr sz="1200"/>
            </a:lvl1pPr>
          </a:lstStyle>
          <a:p>
            <a:endParaRPr lang="en-GB"/>
          </a:p>
        </p:txBody>
      </p:sp>
      <p:sp>
        <p:nvSpPr>
          <p:cNvPr id="7" name="Slide Number Placeholder 6"/>
          <p:cNvSpPr>
            <a:spLocks noGrp="1"/>
          </p:cNvSpPr>
          <p:nvPr>
            <p:ph type="sldNum" sz="quarter" idx="5"/>
          </p:nvPr>
        </p:nvSpPr>
        <p:spPr>
          <a:xfrm>
            <a:off x="3849911" y="9428166"/>
            <a:ext cx="2946144" cy="496886"/>
          </a:xfrm>
          <a:prstGeom prst="rect">
            <a:avLst/>
          </a:prstGeom>
        </p:spPr>
        <p:txBody>
          <a:bodyPr vert="horz" lIns="92428" tIns="46214" rIns="92428" bIns="46214" rtlCol="0" anchor="b"/>
          <a:lstStyle>
            <a:lvl1pPr algn="r">
              <a:defRPr sz="1200"/>
            </a:lvl1pPr>
          </a:lstStyle>
          <a:p>
            <a:fld id="{D97CF540-BD71-4C6D-9F25-2D69EF5680AB}" type="slidenum">
              <a:rPr lang="en-GB" smtClean="0"/>
              <a:pPr/>
              <a:t>‹#›</a:t>
            </a:fld>
            <a:endParaRPr lang="en-GB"/>
          </a:p>
        </p:txBody>
      </p:sp>
    </p:spTree>
    <p:extLst>
      <p:ext uri="{BB962C8B-B14F-4D97-AF65-F5344CB8AC3E}">
        <p14:creationId xmlns:p14="http://schemas.microsoft.com/office/powerpoint/2010/main" val="253365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97CF540-BD71-4C6D-9F25-2D69EF5680AB}" type="slidenum">
              <a:rPr lang="en-GB" smtClean="0"/>
              <a:pPr/>
              <a:t>0</a:t>
            </a:fld>
            <a:endParaRPr lang="en-GB"/>
          </a:p>
        </p:txBody>
      </p:sp>
    </p:spTree>
    <p:extLst>
      <p:ext uri="{BB962C8B-B14F-4D97-AF65-F5344CB8AC3E}">
        <p14:creationId xmlns:p14="http://schemas.microsoft.com/office/powerpoint/2010/main" val="2775784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13</a:t>
            </a:fld>
            <a:endParaRPr lang="en-GB"/>
          </a:p>
        </p:txBody>
      </p:sp>
    </p:spTree>
    <p:extLst>
      <p:ext uri="{BB962C8B-B14F-4D97-AF65-F5344CB8AC3E}">
        <p14:creationId xmlns:p14="http://schemas.microsoft.com/office/powerpoint/2010/main" val="266109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15</a:t>
            </a:fld>
            <a:endParaRPr lang="en-GB"/>
          </a:p>
        </p:txBody>
      </p:sp>
    </p:spTree>
    <p:extLst>
      <p:ext uri="{BB962C8B-B14F-4D97-AF65-F5344CB8AC3E}">
        <p14:creationId xmlns:p14="http://schemas.microsoft.com/office/powerpoint/2010/main" val="2602686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375173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17</a:t>
            </a:fld>
            <a:endParaRPr lang="en-GB"/>
          </a:p>
        </p:txBody>
      </p:sp>
    </p:spTree>
    <p:extLst>
      <p:ext uri="{BB962C8B-B14F-4D97-AF65-F5344CB8AC3E}">
        <p14:creationId xmlns:p14="http://schemas.microsoft.com/office/powerpoint/2010/main" val="2958764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18</a:t>
            </a:fld>
            <a:endParaRPr lang="en-GB"/>
          </a:p>
        </p:txBody>
      </p:sp>
    </p:spTree>
    <p:extLst>
      <p:ext uri="{BB962C8B-B14F-4D97-AF65-F5344CB8AC3E}">
        <p14:creationId xmlns:p14="http://schemas.microsoft.com/office/powerpoint/2010/main" val="420017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21</a:t>
            </a:fld>
            <a:endParaRPr lang="en-GB"/>
          </a:p>
        </p:txBody>
      </p:sp>
    </p:spTree>
    <p:extLst>
      <p:ext uri="{BB962C8B-B14F-4D97-AF65-F5344CB8AC3E}">
        <p14:creationId xmlns:p14="http://schemas.microsoft.com/office/powerpoint/2010/main" val="282203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22</a:t>
            </a:fld>
            <a:endParaRPr lang="en-GB"/>
          </a:p>
        </p:txBody>
      </p:sp>
    </p:spTree>
    <p:extLst>
      <p:ext uri="{BB962C8B-B14F-4D97-AF65-F5344CB8AC3E}">
        <p14:creationId xmlns:p14="http://schemas.microsoft.com/office/powerpoint/2010/main" val="397113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254533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24</a:t>
            </a:fld>
            <a:endParaRPr lang="en-GB"/>
          </a:p>
        </p:txBody>
      </p:sp>
    </p:spTree>
    <p:extLst>
      <p:ext uri="{BB962C8B-B14F-4D97-AF65-F5344CB8AC3E}">
        <p14:creationId xmlns:p14="http://schemas.microsoft.com/office/powerpoint/2010/main" val="1619938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25</a:t>
            </a:fld>
            <a:endParaRPr lang="en-GB"/>
          </a:p>
        </p:txBody>
      </p:sp>
    </p:spTree>
    <p:extLst>
      <p:ext uri="{BB962C8B-B14F-4D97-AF65-F5344CB8AC3E}">
        <p14:creationId xmlns:p14="http://schemas.microsoft.com/office/powerpoint/2010/main" val="235240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3</a:t>
            </a:fld>
            <a:endParaRPr lang="en-GB"/>
          </a:p>
        </p:txBody>
      </p:sp>
    </p:spTree>
    <p:extLst>
      <p:ext uri="{BB962C8B-B14F-4D97-AF65-F5344CB8AC3E}">
        <p14:creationId xmlns:p14="http://schemas.microsoft.com/office/powerpoint/2010/main" val="2281688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65472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495405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71998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574703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369736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04193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008472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34</a:t>
            </a:fld>
            <a:endParaRPr lang="en-GB"/>
          </a:p>
        </p:txBody>
      </p:sp>
    </p:spTree>
    <p:extLst>
      <p:ext uri="{BB962C8B-B14F-4D97-AF65-F5344CB8AC3E}">
        <p14:creationId xmlns:p14="http://schemas.microsoft.com/office/powerpoint/2010/main" val="80596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825885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81070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a:t>
            </a:fld>
            <a:endParaRPr lang="en-GB"/>
          </a:p>
        </p:txBody>
      </p:sp>
    </p:spTree>
    <p:extLst>
      <p:ext uri="{BB962C8B-B14F-4D97-AF65-F5344CB8AC3E}">
        <p14:creationId xmlns:p14="http://schemas.microsoft.com/office/powerpoint/2010/main" val="2126450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746420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432745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80369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187169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582254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93411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39488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84952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558999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93408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7</a:t>
            </a:fld>
            <a:endParaRPr lang="en-GB"/>
          </a:p>
        </p:txBody>
      </p:sp>
    </p:spTree>
    <p:extLst>
      <p:ext uri="{BB962C8B-B14F-4D97-AF65-F5344CB8AC3E}">
        <p14:creationId xmlns:p14="http://schemas.microsoft.com/office/powerpoint/2010/main" val="3098869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50</a:t>
            </a:fld>
            <a:endParaRPr lang="en-GB"/>
          </a:p>
        </p:txBody>
      </p:sp>
    </p:spTree>
    <p:extLst>
      <p:ext uri="{BB962C8B-B14F-4D97-AF65-F5344CB8AC3E}">
        <p14:creationId xmlns:p14="http://schemas.microsoft.com/office/powerpoint/2010/main" val="2372976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51</a:t>
            </a:fld>
            <a:endParaRPr lang="en-GB"/>
          </a:p>
        </p:txBody>
      </p:sp>
    </p:spTree>
    <p:extLst>
      <p:ext uri="{BB962C8B-B14F-4D97-AF65-F5344CB8AC3E}">
        <p14:creationId xmlns:p14="http://schemas.microsoft.com/office/powerpoint/2010/main" val="3729594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52</a:t>
            </a:fld>
            <a:endParaRPr lang="en-GB"/>
          </a:p>
        </p:txBody>
      </p:sp>
    </p:spTree>
    <p:extLst>
      <p:ext uri="{BB962C8B-B14F-4D97-AF65-F5344CB8AC3E}">
        <p14:creationId xmlns:p14="http://schemas.microsoft.com/office/powerpoint/2010/main" val="557715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53</a:t>
            </a:fld>
            <a:endParaRPr lang="en-GB"/>
          </a:p>
        </p:txBody>
      </p:sp>
    </p:spTree>
    <p:extLst>
      <p:ext uri="{BB962C8B-B14F-4D97-AF65-F5344CB8AC3E}">
        <p14:creationId xmlns:p14="http://schemas.microsoft.com/office/powerpoint/2010/main" val="882903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54</a:t>
            </a:fld>
            <a:endParaRPr lang="en-GB"/>
          </a:p>
        </p:txBody>
      </p:sp>
    </p:spTree>
    <p:extLst>
      <p:ext uri="{BB962C8B-B14F-4D97-AF65-F5344CB8AC3E}">
        <p14:creationId xmlns:p14="http://schemas.microsoft.com/office/powerpoint/2010/main" val="707402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56</a:t>
            </a:fld>
            <a:endParaRPr lang="en-GB"/>
          </a:p>
        </p:txBody>
      </p:sp>
    </p:spTree>
    <p:extLst>
      <p:ext uri="{BB962C8B-B14F-4D97-AF65-F5344CB8AC3E}">
        <p14:creationId xmlns:p14="http://schemas.microsoft.com/office/powerpoint/2010/main" val="487514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57</a:t>
            </a:fld>
            <a:endParaRPr lang="en-GB"/>
          </a:p>
        </p:txBody>
      </p:sp>
    </p:spTree>
    <p:extLst>
      <p:ext uri="{BB962C8B-B14F-4D97-AF65-F5344CB8AC3E}">
        <p14:creationId xmlns:p14="http://schemas.microsoft.com/office/powerpoint/2010/main" val="4053798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58</a:t>
            </a:fld>
            <a:endParaRPr lang="en-GB"/>
          </a:p>
        </p:txBody>
      </p:sp>
    </p:spTree>
    <p:extLst>
      <p:ext uri="{BB962C8B-B14F-4D97-AF65-F5344CB8AC3E}">
        <p14:creationId xmlns:p14="http://schemas.microsoft.com/office/powerpoint/2010/main" val="659068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60</a:t>
            </a:fld>
            <a:endParaRPr lang="en-GB"/>
          </a:p>
        </p:txBody>
      </p:sp>
    </p:spTree>
    <p:extLst>
      <p:ext uri="{BB962C8B-B14F-4D97-AF65-F5344CB8AC3E}">
        <p14:creationId xmlns:p14="http://schemas.microsoft.com/office/powerpoint/2010/main" val="2215907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708063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8</a:t>
            </a:fld>
            <a:endParaRPr lang="en-GB"/>
          </a:p>
        </p:txBody>
      </p:sp>
    </p:spTree>
    <p:extLst>
      <p:ext uri="{BB962C8B-B14F-4D97-AF65-F5344CB8AC3E}">
        <p14:creationId xmlns:p14="http://schemas.microsoft.com/office/powerpoint/2010/main" val="3413533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62</a:t>
            </a:fld>
            <a:endParaRPr lang="en-GB"/>
          </a:p>
        </p:txBody>
      </p:sp>
    </p:spTree>
    <p:extLst>
      <p:ext uri="{BB962C8B-B14F-4D97-AF65-F5344CB8AC3E}">
        <p14:creationId xmlns:p14="http://schemas.microsoft.com/office/powerpoint/2010/main" val="583409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63</a:t>
            </a:fld>
            <a:endParaRPr lang="en-GB"/>
          </a:p>
        </p:txBody>
      </p:sp>
    </p:spTree>
    <p:extLst>
      <p:ext uri="{BB962C8B-B14F-4D97-AF65-F5344CB8AC3E}">
        <p14:creationId xmlns:p14="http://schemas.microsoft.com/office/powerpoint/2010/main" val="4053142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64</a:t>
            </a:fld>
            <a:endParaRPr lang="en-GB"/>
          </a:p>
        </p:txBody>
      </p:sp>
    </p:spTree>
    <p:extLst>
      <p:ext uri="{BB962C8B-B14F-4D97-AF65-F5344CB8AC3E}">
        <p14:creationId xmlns:p14="http://schemas.microsoft.com/office/powerpoint/2010/main" val="3188190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500082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66</a:t>
            </a:fld>
            <a:endParaRPr lang="en-GB"/>
          </a:p>
        </p:txBody>
      </p:sp>
    </p:spTree>
    <p:extLst>
      <p:ext uri="{BB962C8B-B14F-4D97-AF65-F5344CB8AC3E}">
        <p14:creationId xmlns:p14="http://schemas.microsoft.com/office/powerpoint/2010/main" val="143180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67</a:t>
            </a:fld>
            <a:endParaRPr lang="en-GB"/>
          </a:p>
        </p:txBody>
      </p:sp>
    </p:spTree>
    <p:extLst>
      <p:ext uri="{BB962C8B-B14F-4D97-AF65-F5344CB8AC3E}">
        <p14:creationId xmlns:p14="http://schemas.microsoft.com/office/powerpoint/2010/main" val="3339844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68</a:t>
            </a:fld>
            <a:endParaRPr lang="en-GB"/>
          </a:p>
        </p:txBody>
      </p:sp>
    </p:spTree>
    <p:extLst>
      <p:ext uri="{BB962C8B-B14F-4D97-AF65-F5344CB8AC3E}">
        <p14:creationId xmlns:p14="http://schemas.microsoft.com/office/powerpoint/2010/main" val="1394410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69</a:t>
            </a:fld>
            <a:endParaRPr lang="en-GB"/>
          </a:p>
        </p:txBody>
      </p:sp>
    </p:spTree>
    <p:extLst>
      <p:ext uri="{BB962C8B-B14F-4D97-AF65-F5344CB8AC3E}">
        <p14:creationId xmlns:p14="http://schemas.microsoft.com/office/powerpoint/2010/main" val="1508753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70</a:t>
            </a:fld>
            <a:endParaRPr lang="en-GB"/>
          </a:p>
        </p:txBody>
      </p:sp>
    </p:spTree>
    <p:extLst>
      <p:ext uri="{BB962C8B-B14F-4D97-AF65-F5344CB8AC3E}">
        <p14:creationId xmlns:p14="http://schemas.microsoft.com/office/powerpoint/2010/main" val="2876060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71</a:t>
            </a:fld>
            <a:endParaRPr lang="en-GB"/>
          </a:p>
        </p:txBody>
      </p:sp>
    </p:spTree>
    <p:extLst>
      <p:ext uri="{BB962C8B-B14F-4D97-AF65-F5344CB8AC3E}">
        <p14:creationId xmlns:p14="http://schemas.microsoft.com/office/powerpoint/2010/main" val="533273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9</a:t>
            </a:fld>
            <a:endParaRPr lang="en-GB"/>
          </a:p>
        </p:txBody>
      </p:sp>
    </p:spTree>
    <p:extLst>
      <p:ext uri="{BB962C8B-B14F-4D97-AF65-F5344CB8AC3E}">
        <p14:creationId xmlns:p14="http://schemas.microsoft.com/office/powerpoint/2010/main" val="304060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97CF540-BD71-4C6D-9F25-2D69EF5680AB}"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83485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79362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11</a:t>
            </a:fld>
            <a:endParaRPr lang="en-GB"/>
          </a:p>
        </p:txBody>
      </p:sp>
    </p:spTree>
    <p:extLst>
      <p:ext uri="{BB962C8B-B14F-4D97-AF65-F5344CB8AC3E}">
        <p14:creationId xmlns:p14="http://schemas.microsoft.com/office/powerpoint/2010/main" val="1582254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7CF540-BD71-4C6D-9F25-2D69EF5680AB}" type="slidenum">
              <a:rPr lang="en-GB" smtClean="0"/>
              <a:pPr/>
              <a:t>12</a:t>
            </a:fld>
            <a:endParaRPr lang="en-GB"/>
          </a:p>
        </p:txBody>
      </p:sp>
    </p:spTree>
    <p:extLst>
      <p:ext uri="{BB962C8B-B14F-4D97-AF65-F5344CB8AC3E}">
        <p14:creationId xmlns:p14="http://schemas.microsoft.com/office/powerpoint/2010/main" val="306674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3528" y="274638"/>
            <a:ext cx="8701342" cy="1143000"/>
          </a:xfrm>
        </p:spPr>
        <p:txBody>
          <a:bodyPr lIns="0" tIns="0" rIns="0" bIns="0">
            <a:noAutofit/>
          </a:bodyPr>
          <a:lstStyle>
            <a:lvl1pPr algn="l">
              <a:tabLst>
                <a:tab pos="450000" algn="l"/>
                <a:tab pos="572400" algn="l"/>
              </a:tabLst>
              <a:defRPr sz="2400">
                <a:solidFill>
                  <a:schemeClr val="tx1">
                    <a:lumMod val="50000"/>
                    <a:lumOff val="50000"/>
                  </a:schemeClr>
                </a:solidFill>
                <a:latin typeface="Arial Narrow" pitchFamily="34" charset="0"/>
              </a:defRPr>
            </a:lvl1pPr>
          </a:lstStyle>
          <a:p>
            <a:r>
              <a:rPr lang="en-US"/>
              <a:t>Market Drayton Action Plan</a:t>
            </a:r>
            <a:br>
              <a:rPr lang="en-US"/>
            </a:br>
            <a:endParaRPr lang="en-GB"/>
          </a:p>
        </p:txBody>
      </p:sp>
      <p:sp>
        <p:nvSpPr>
          <p:cNvPr id="3" name="Content Placeholder 2"/>
          <p:cNvSpPr>
            <a:spLocks noGrp="1"/>
          </p:cNvSpPr>
          <p:nvPr>
            <p:ph idx="1"/>
          </p:nvPr>
        </p:nvSpPr>
        <p:spPr>
          <a:xfrm>
            <a:off x="801706" y="1926000"/>
            <a:ext cx="8090774" cy="4040796"/>
          </a:xfrm>
        </p:spPr>
        <p:txBody>
          <a:bodyPr lIns="0" tIns="0" rIns="0" bIns="0" numCol="3">
            <a:noAutofit/>
          </a:bodyPr>
          <a:lstStyle>
            <a:lvl1pPr>
              <a:buFontTx/>
              <a:buNone/>
              <a:defRPr sz="1100">
                <a:latin typeface="Arial Narrow" pitchFamily="34" charset="0"/>
              </a:defRPr>
            </a:lvl1pPr>
            <a:lvl2pPr>
              <a:buFontTx/>
              <a:buNone/>
              <a:defRPr sz="1200">
                <a:latin typeface="Arial Narrow" pitchFamily="34" charset="0"/>
              </a:defRPr>
            </a:lvl2pPr>
            <a:lvl3pPr>
              <a:buFontTx/>
              <a:buNone/>
              <a:defRPr sz="1200">
                <a:latin typeface="Arial Narrow" pitchFamily="34" charset="0"/>
              </a:defRPr>
            </a:lvl3pPr>
            <a:lvl4pPr>
              <a:buFontTx/>
              <a:buNone/>
              <a:defRPr sz="1200">
                <a:latin typeface="Arial Narrow" pitchFamily="34" charset="0"/>
              </a:defRPr>
            </a:lvl4pPr>
            <a:lvl5pPr>
              <a:buFontTx/>
              <a:buNone/>
              <a:defRPr sz="1200">
                <a:latin typeface="Arial Narrow" pitchFamily="34" charset="0"/>
              </a:defRPr>
            </a:lvl5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37896" y="6165305"/>
            <a:ext cx="630000" cy="589587"/>
          </a:xfrm>
          <a:prstGeom prst="rect">
            <a:avLst/>
          </a:prstGeom>
          <a:noFill/>
          <a:ln w="9525">
            <a:noFill/>
            <a:miter lim="800000"/>
            <a:headEnd/>
            <a:tailEnd/>
          </a:ln>
        </p:spPr>
      </p:pic>
      <p:cxnSp>
        <p:nvCxnSpPr>
          <p:cNvPr id="11" name="Straight Connector 10"/>
          <p:cNvCxnSpPr/>
          <p:nvPr userDrawn="1"/>
        </p:nvCxnSpPr>
        <p:spPr>
          <a:xfrm>
            <a:off x="323528" y="6093296"/>
            <a:ext cx="88204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23528" y="1205896"/>
            <a:ext cx="84132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782087" y="274638"/>
            <a:ext cx="7768109" cy="1143000"/>
          </a:xfrm>
        </p:spPr>
        <p:txBody>
          <a:bodyPr>
            <a:normAutofit/>
          </a:bodyPr>
          <a:lstStyle>
            <a:lvl1pPr algn="l">
              <a:defRPr sz="2400">
                <a:solidFill>
                  <a:schemeClr val="bg1">
                    <a:lumMod val="65000"/>
                  </a:schemeClr>
                </a:solidFill>
                <a:latin typeface="Arial Narrow" pitchFamily="34" charset="0"/>
              </a:defRPr>
            </a:lvl1pPr>
          </a:lstStyle>
          <a:p>
            <a:r>
              <a:rPr lang="en-US"/>
              <a:t>Click to edit Master title style</a:t>
            </a:r>
            <a:endParaRPr lang="en-GB"/>
          </a:p>
        </p:txBody>
      </p:sp>
      <p:cxnSp>
        <p:nvCxnSpPr>
          <p:cNvPr id="18" name="Straight Connector 17"/>
          <p:cNvCxnSpPr/>
          <p:nvPr userDrawn="1"/>
        </p:nvCxnSpPr>
        <p:spPr>
          <a:xfrm>
            <a:off x="323528" y="6082602"/>
            <a:ext cx="84140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descr="A black and white drawing of a church&#10;&#10;Description automatically generated">
            <a:extLst>
              <a:ext uri="{FF2B5EF4-FFF2-40B4-BE49-F238E27FC236}">
                <a16:creationId xmlns:a16="http://schemas.microsoft.com/office/drawing/2014/main" id="{F322D490-0F74-59AB-E4DD-80D1466502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1734" y="6140458"/>
            <a:ext cx="663571" cy="666533"/>
          </a:xfrm>
          <a:prstGeom prst="rect">
            <a:avLst/>
          </a:prstGeom>
        </p:spPr>
      </p:pic>
    </p:spTree>
    <p:extLst>
      <p:ext uri="{BB962C8B-B14F-4D97-AF65-F5344CB8AC3E}">
        <p14:creationId xmlns:p14="http://schemas.microsoft.com/office/powerpoint/2010/main" val="36571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sp>
        <p:nvSpPr>
          <p:cNvPr id="4100" name="Rectangle 4"/>
          <p:cNvSpPr>
            <a:spLocks noGrp="1" noChangeArrowheads="1"/>
          </p:cNvSpPr>
          <p:nvPr>
            <p:ph type="ctrTitle" hasCustomPrompt="1"/>
          </p:nvPr>
        </p:nvSpPr>
        <p:spPr>
          <a:xfrm>
            <a:off x="950394" y="2501363"/>
            <a:ext cx="7258000" cy="1080120"/>
          </a:xfrm>
          <a:noFill/>
        </p:spPr>
        <p:txBody>
          <a:bodyPr anchor="b" anchorCtr="0">
            <a:noAutofit/>
          </a:bodyPr>
          <a:lstStyle>
            <a:lvl1pPr algn="ctr">
              <a:defRPr sz="4000" baseline="0">
                <a:solidFill>
                  <a:srgbClr val="00B0F0"/>
                </a:solidFill>
                <a:latin typeface="Arial Narrow" panose="020B0606020202030204" pitchFamily="34" charset="0"/>
              </a:defRPr>
            </a:lvl1pPr>
          </a:lstStyle>
          <a:p>
            <a:r>
              <a:rPr lang="en-US"/>
              <a:t>Section break</a:t>
            </a:r>
          </a:p>
        </p:txBody>
      </p:sp>
    </p:spTree>
    <p:extLst>
      <p:ext uri="{BB962C8B-B14F-4D97-AF65-F5344CB8AC3E}">
        <p14:creationId xmlns:p14="http://schemas.microsoft.com/office/powerpoint/2010/main" val="34885560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ne column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Market Drayton Action Plan</a:t>
            </a:r>
            <a:endParaRPr lang="en-GB"/>
          </a:p>
        </p:txBody>
      </p:sp>
      <p:sp>
        <p:nvSpPr>
          <p:cNvPr id="4" name="Content Placeholder 3"/>
          <p:cNvSpPr>
            <a:spLocks noGrp="1"/>
          </p:cNvSpPr>
          <p:nvPr>
            <p:ph sz="quarter" idx="10"/>
          </p:nvPr>
        </p:nvSpPr>
        <p:spPr>
          <a:xfrm>
            <a:off x="684213" y="1454400"/>
            <a:ext cx="8064500" cy="4321175"/>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11" hasCustomPrompt="1"/>
          </p:nvPr>
        </p:nvSpPr>
        <p:spPr>
          <a:xfrm>
            <a:off x="684213" y="5775325"/>
            <a:ext cx="8064500" cy="246063"/>
          </a:xfrm>
        </p:spPr>
        <p:txBody>
          <a:bodyPr/>
          <a:lstStyle>
            <a:lvl1pPr marL="0" indent="0">
              <a:buNone/>
              <a:defRPr sz="1000"/>
            </a:lvl1pPr>
            <a:lvl2pPr marL="311150" indent="0">
              <a:buNone/>
              <a:defRPr/>
            </a:lvl2pPr>
            <a:lvl3pPr marL="641350" indent="0">
              <a:buNone/>
              <a:defRPr/>
            </a:lvl3pPr>
            <a:lvl4pPr marL="914400" indent="0">
              <a:buNone/>
              <a:defRPr/>
            </a:lvl4pPr>
            <a:lvl5pPr marL="1174750" indent="0">
              <a:buNone/>
              <a:defRPr/>
            </a:lvl5pPr>
          </a:lstStyle>
          <a:p>
            <a:pPr lvl="0"/>
            <a:r>
              <a:rPr lang="en-US"/>
              <a:t>source</a:t>
            </a:r>
            <a:endParaRPr lang="en-GB"/>
          </a:p>
        </p:txBody>
      </p:sp>
    </p:spTree>
    <p:extLst>
      <p:ext uri="{BB962C8B-B14F-4D97-AF65-F5344CB8AC3E}">
        <p14:creationId xmlns:p14="http://schemas.microsoft.com/office/powerpoint/2010/main" val="111650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A639-473A-7CC0-BD26-013F99AB2A37}"/>
              </a:ext>
            </a:extLst>
          </p:cNvPr>
          <p:cNvSpPr>
            <a:spLocks noGrp="1"/>
          </p:cNvSpPr>
          <p:nvPr>
            <p:ph type="title" hasCustomPrompt="1"/>
          </p:nvPr>
        </p:nvSpPr>
        <p:spPr/>
        <p:txBody>
          <a:bodyPr/>
          <a:lstStyle/>
          <a:p>
            <a:r>
              <a:rPr lang="en-US"/>
              <a:t>Market Drayton Action Plan</a:t>
            </a:r>
            <a:endParaRPr lang="en-GB"/>
          </a:p>
        </p:txBody>
      </p:sp>
      <p:sp>
        <p:nvSpPr>
          <p:cNvPr id="3" name="Footer Placeholder 2">
            <a:extLst>
              <a:ext uri="{FF2B5EF4-FFF2-40B4-BE49-F238E27FC236}">
                <a16:creationId xmlns:a16="http://schemas.microsoft.com/office/drawing/2014/main" id="{1B803DA8-1B46-2909-B90F-46B2AC0896FF}"/>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428467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yout 2 columns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83568" y="1584000"/>
            <a:ext cx="3888432" cy="4248150"/>
          </a:xfrm>
        </p:spPr>
        <p:txBody>
          <a:bodyPr>
            <a:noAutofit/>
          </a:bodyPr>
          <a:lstStyle>
            <a:lvl1pPr>
              <a:spcBef>
                <a:spcPts val="200"/>
              </a:spcBef>
              <a:spcAft>
                <a:spcPts val="200"/>
              </a:spcAft>
              <a:defRPr sz="1600"/>
            </a:lvl1pPr>
            <a:lvl2pPr>
              <a:spcBef>
                <a:spcPts val="200"/>
              </a:spcBef>
              <a:spcAft>
                <a:spcPts val="200"/>
              </a:spcAft>
              <a:defRPr sz="1600"/>
            </a:lvl2pPr>
            <a:lvl3pPr>
              <a:spcBef>
                <a:spcPts val="200"/>
              </a:spcBef>
              <a:spcAft>
                <a:spcPts val="200"/>
              </a:spcAft>
              <a:defRPr sz="1600"/>
            </a:lvl3pPr>
            <a:lvl4pPr>
              <a:spcBef>
                <a:spcPts val="200"/>
              </a:spcBef>
              <a:spcAft>
                <a:spcPts val="200"/>
              </a:spcAft>
              <a:defRPr sz="1600"/>
            </a:lvl4pPr>
            <a:lvl5pPr>
              <a:spcBef>
                <a:spcPts val="200"/>
              </a:spcBef>
              <a:spcAft>
                <a:spcPts val="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1"/>
          </p:nvPr>
        </p:nvSpPr>
        <p:spPr>
          <a:xfrm>
            <a:off x="4813425" y="1584000"/>
            <a:ext cx="3888000" cy="4248150"/>
          </a:xfrm>
        </p:spPr>
        <p:txBody>
          <a:bodyPr>
            <a:noAutofit/>
          </a:bodyPr>
          <a:lstStyle>
            <a:lvl1pPr>
              <a:spcBef>
                <a:spcPts val="200"/>
              </a:spcBef>
              <a:spcAft>
                <a:spcPts val="200"/>
              </a:spcAft>
              <a:defRPr sz="1600"/>
            </a:lvl1pPr>
            <a:lvl2pPr>
              <a:spcBef>
                <a:spcPts val="200"/>
              </a:spcBef>
              <a:spcAft>
                <a:spcPts val="200"/>
              </a:spcAft>
              <a:defRPr sz="1600"/>
            </a:lvl2pPr>
            <a:lvl3pPr>
              <a:spcBef>
                <a:spcPts val="200"/>
              </a:spcBef>
              <a:spcAft>
                <a:spcPts val="200"/>
              </a:spcAft>
              <a:defRPr sz="1600"/>
            </a:lvl3pPr>
            <a:lvl4pPr>
              <a:spcBef>
                <a:spcPts val="200"/>
              </a:spcBef>
              <a:spcAft>
                <a:spcPts val="200"/>
              </a:spcAft>
              <a:defRPr sz="1600"/>
            </a:lvl4pPr>
            <a:lvl5pPr>
              <a:spcBef>
                <a:spcPts val="200"/>
              </a:spcBef>
              <a:spcAft>
                <a:spcPts val="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603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1619672" y="1981200"/>
            <a:ext cx="5791200" cy="727720"/>
          </a:xfrm>
          <a:noFill/>
        </p:spPr>
        <p:txBody>
          <a:bodyPr lIns="0" tIns="0" rIns="0" anchor="t">
            <a:noAutofit/>
          </a:bodyPr>
          <a:lstStyle>
            <a:lvl1pPr algn="l">
              <a:defRPr sz="3600">
                <a:solidFill>
                  <a:srgbClr val="00B0F0"/>
                </a:solidFill>
                <a:latin typeface="Arial Narrow" panose="020B0606020202030204" pitchFamily="34" charset="0"/>
              </a:defRPr>
            </a:lvl1pPr>
          </a:lstStyle>
          <a:p>
            <a:r>
              <a:rPr lang="en-US"/>
              <a:t>Click to edit Master title style</a:t>
            </a:r>
          </a:p>
        </p:txBody>
      </p:sp>
      <p:sp>
        <p:nvSpPr>
          <p:cNvPr id="4101" name="Rectangle 5"/>
          <p:cNvSpPr>
            <a:spLocks noGrp="1" noChangeArrowheads="1"/>
          </p:cNvSpPr>
          <p:nvPr>
            <p:ph type="subTitle" idx="1" hasCustomPrompt="1"/>
          </p:nvPr>
        </p:nvSpPr>
        <p:spPr>
          <a:xfrm>
            <a:off x="1619672" y="4941168"/>
            <a:ext cx="5791200" cy="469032"/>
          </a:xfrm>
        </p:spPr>
        <p:txBody>
          <a:bodyPr/>
          <a:lstStyle>
            <a:lvl1pPr marL="0" indent="0" algn="l">
              <a:buFont typeface="Arial" charset="0"/>
              <a:buNone/>
              <a:defRPr sz="1800">
                <a:latin typeface="Arial Narrow" panose="020B0606020202030204" pitchFamily="34" charset="0"/>
              </a:defRPr>
            </a:lvl1pPr>
          </a:lstStyle>
          <a:p>
            <a:r>
              <a:rPr lang="en-US"/>
              <a:t>Date </a:t>
            </a:r>
          </a:p>
        </p:txBody>
      </p:sp>
      <p:sp>
        <p:nvSpPr>
          <p:cNvPr id="3" name="Text Placeholder 2"/>
          <p:cNvSpPr>
            <a:spLocks noGrp="1"/>
          </p:cNvSpPr>
          <p:nvPr>
            <p:ph type="body" sz="quarter" idx="11" hasCustomPrompt="1"/>
          </p:nvPr>
        </p:nvSpPr>
        <p:spPr>
          <a:xfrm>
            <a:off x="1619672" y="5516563"/>
            <a:ext cx="5013325" cy="288925"/>
          </a:xfrm>
        </p:spPr>
        <p:txBody>
          <a:bodyPr>
            <a:noAutofit/>
          </a:bodyPr>
          <a:lstStyle>
            <a:lvl1pPr marL="0" indent="0">
              <a:buNone/>
              <a:defRPr sz="1400" baseline="0">
                <a:latin typeface="Arial Narrow" panose="020B0606020202030204" pitchFamily="34" charset="0"/>
              </a:defRPr>
            </a:lvl1pPr>
            <a:lvl5pPr marL="1828800" indent="0">
              <a:buNone/>
              <a:defRPr/>
            </a:lvl5pPr>
          </a:lstStyle>
          <a:p>
            <a:pPr lvl="0"/>
            <a:r>
              <a:rPr lang="en-US"/>
              <a:t>Presentation by</a:t>
            </a:r>
          </a:p>
        </p:txBody>
      </p:sp>
      <p:pic>
        <p:nvPicPr>
          <p:cNvPr id="8" name="Picture 1"/>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7596336" y="548680"/>
            <a:ext cx="881063" cy="1209675"/>
          </a:xfrm>
          <a:prstGeom prst="rect">
            <a:avLst/>
          </a:prstGeom>
          <a:noFill/>
          <a:ln w="9525">
            <a:noFill/>
            <a:miter lim="800000"/>
            <a:headEnd/>
            <a:tailEnd/>
          </a:ln>
        </p:spPr>
      </p:pic>
      <p:sp>
        <p:nvSpPr>
          <p:cNvPr id="5" name="Content Placeholder 4"/>
          <p:cNvSpPr>
            <a:spLocks noGrp="1"/>
          </p:cNvSpPr>
          <p:nvPr>
            <p:ph sz="quarter" idx="12" hasCustomPrompt="1"/>
          </p:nvPr>
        </p:nvSpPr>
        <p:spPr>
          <a:xfrm>
            <a:off x="1619250" y="2781300"/>
            <a:ext cx="5791200" cy="647700"/>
          </a:xfrm>
        </p:spPr>
        <p:txBody>
          <a:bodyPr>
            <a:noAutofit/>
          </a:bodyPr>
          <a:lstStyle>
            <a:lvl1pPr marL="0" indent="0">
              <a:buNone/>
              <a:defRPr sz="2800" baseline="0"/>
            </a:lvl1pPr>
          </a:lstStyle>
          <a:p>
            <a:pPr lvl="0"/>
            <a:r>
              <a:rPr lang="en-US"/>
              <a:t>Subtitle </a:t>
            </a:r>
            <a:endParaRPr lang="en-GB"/>
          </a:p>
        </p:txBody>
      </p:sp>
      <p:sp>
        <p:nvSpPr>
          <p:cNvPr id="10" name="Picture Placeholder 9"/>
          <p:cNvSpPr>
            <a:spLocks noGrp="1"/>
          </p:cNvSpPr>
          <p:nvPr>
            <p:ph type="pic" sz="quarter" idx="13"/>
          </p:nvPr>
        </p:nvSpPr>
        <p:spPr>
          <a:xfrm>
            <a:off x="1619250" y="3717032"/>
            <a:ext cx="5791200" cy="1007368"/>
          </a:xfrm>
        </p:spPr>
        <p:txBody>
          <a:bodyPr/>
          <a:lstStyle>
            <a:lvl1pPr marL="0" indent="0" algn="ctr">
              <a:buFontTx/>
              <a:buNone/>
              <a:defRPr>
                <a:solidFill>
                  <a:schemeClr val="bg1">
                    <a:lumMod val="75000"/>
                  </a:schemeClr>
                </a:solidFill>
              </a:defRPr>
            </a:lvl1pPr>
          </a:lstStyle>
          <a:p>
            <a:endParaRPr lang="en-GB"/>
          </a:p>
        </p:txBody>
      </p:sp>
    </p:spTree>
    <p:extLst>
      <p:ext uri="{BB962C8B-B14F-4D97-AF65-F5344CB8AC3E}">
        <p14:creationId xmlns:p14="http://schemas.microsoft.com/office/powerpoint/2010/main" val="39346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8137896" y="6178769"/>
            <a:ext cx="630000" cy="589587"/>
          </a:xfrm>
          <a:prstGeom prst="rect">
            <a:avLst/>
          </a:prstGeom>
          <a:noFill/>
          <a:ln w="9525">
            <a:noFill/>
            <a:miter lim="800000"/>
            <a:headEnd/>
            <a:tailEnd/>
          </a:ln>
        </p:spPr>
      </p:pic>
      <p:sp>
        <p:nvSpPr>
          <p:cNvPr id="2" name="Title Placeholder 1"/>
          <p:cNvSpPr>
            <a:spLocks noGrp="1"/>
          </p:cNvSpPr>
          <p:nvPr>
            <p:ph type="title"/>
          </p:nvPr>
        </p:nvSpPr>
        <p:spPr>
          <a:xfrm>
            <a:off x="323528" y="274638"/>
            <a:ext cx="8363272" cy="1143000"/>
          </a:xfrm>
          <a:prstGeom prst="rect">
            <a:avLst/>
          </a:prstGeom>
        </p:spPr>
        <p:txBody>
          <a:bodyPr vert="horz" lIns="0" tIns="45720" rIns="91440" bIns="45720" rtlCol="0" anchor="ctr">
            <a:normAutofit/>
          </a:bodyPr>
          <a:lstStyle/>
          <a:p>
            <a:r>
              <a:rPr lang="en-US"/>
              <a:t>Market Drayton Action Plan</a:t>
            </a:r>
            <a:br>
              <a:rPr lang="en-US"/>
            </a:br>
            <a:endParaRPr lang="en-GB"/>
          </a:p>
        </p:txBody>
      </p:sp>
      <p:sp>
        <p:nvSpPr>
          <p:cNvPr id="3" name="Text Placeholder 2"/>
          <p:cNvSpPr>
            <a:spLocks noGrp="1"/>
          </p:cNvSpPr>
          <p:nvPr>
            <p:ph type="body" idx="1"/>
          </p:nvPr>
        </p:nvSpPr>
        <p:spPr>
          <a:xfrm>
            <a:off x="802800" y="1926000"/>
            <a:ext cx="8089200" cy="403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Rectangle 6"/>
          <p:cNvSpPr txBox="1">
            <a:spLocks noChangeArrowheads="1"/>
          </p:cNvSpPr>
          <p:nvPr userDrawn="1"/>
        </p:nvSpPr>
        <p:spPr bwMode="auto">
          <a:xfrm>
            <a:off x="6553200" y="6339840"/>
            <a:ext cx="1600200" cy="4572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defRPr sz="1200">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D420D3-303B-4BA3-9B9D-AAC5AE901661}" type="slidenum">
              <a:rPr kumimoji="0" lang="en-US" sz="1050" b="0" i="0" u="none" strike="noStrike" kern="1200" cap="none" spc="0" normalizeH="0" baseline="0" noProof="0" smtClean="0">
                <a:ln>
                  <a:noFill/>
                </a:ln>
                <a:solidFill>
                  <a:schemeClr val="tx1">
                    <a:lumMod val="50000"/>
                    <a:lumOff val="50000"/>
                  </a:schemeClr>
                </a:solidFill>
                <a:effectLst/>
                <a:uLnTx/>
                <a:uFillTx/>
                <a:latin typeface="Arial Narrow"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chemeClr val="tx1">
                  <a:lumMod val="50000"/>
                  <a:lumOff val="50000"/>
                </a:schemeClr>
              </a:solidFill>
              <a:effectLst/>
              <a:uLnTx/>
              <a:uFillTx/>
              <a:latin typeface="Arial Narrow" pitchFamily="34" charset="0"/>
              <a:ea typeface="+mn-ea"/>
              <a:cs typeface="Arial" pitchFamily="34" charset="0"/>
            </a:endParaRPr>
          </a:p>
        </p:txBody>
      </p:sp>
      <p:pic>
        <p:nvPicPr>
          <p:cNvPr id="8" name="Picture 9" descr="C:\DOCUME~1\JONCHU~1\LOCALS~1\Temp\npo000009.tmp"/>
          <p:cNvPicPr>
            <a:picLocks noChangeAspect="1" noChangeArrowheads="1"/>
          </p:cNvPicPr>
          <p:nvPr userDrawn="1"/>
        </p:nvPicPr>
        <p:blipFill>
          <a:blip r:embed="rId10" cstate="print"/>
          <a:srcRect/>
          <a:stretch>
            <a:fillRect/>
          </a:stretch>
        </p:blipFill>
        <p:spPr bwMode="auto">
          <a:xfrm>
            <a:off x="323837" y="1215802"/>
            <a:ext cx="237897" cy="4870673"/>
          </a:xfrm>
          <a:prstGeom prst="rect">
            <a:avLst/>
          </a:prstGeom>
          <a:noFill/>
          <a:ln w="9525">
            <a:noFill/>
            <a:miter lim="800000"/>
            <a:headEnd/>
            <a:tailEnd/>
          </a:ln>
        </p:spPr>
      </p:pic>
      <p:cxnSp>
        <p:nvCxnSpPr>
          <p:cNvPr id="11" name="Straight Connector 10"/>
          <p:cNvCxnSpPr/>
          <p:nvPr userDrawn="1"/>
        </p:nvCxnSpPr>
        <p:spPr>
          <a:xfrm>
            <a:off x="323528" y="6136426"/>
            <a:ext cx="88204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23528" y="1205896"/>
            <a:ext cx="84140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23528" y="6082602"/>
            <a:ext cx="84140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descr="A black and white drawing of a church&#10;&#10;Description automatically generated">
            <a:extLst>
              <a:ext uri="{FF2B5EF4-FFF2-40B4-BE49-F238E27FC236}">
                <a16:creationId xmlns:a16="http://schemas.microsoft.com/office/drawing/2014/main" id="{F7955FA7-4028-342A-A3A1-46A25A26802F}"/>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1734" y="6140458"/>
            <a:ext cx="663571" cy="666533"/>
          </a:xfrm>
          <a:prstGeom prst="rect">
            <a:avLst/>
          </a:prstGeom>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55" r:id="rId3"/>
    <p:sldLayoutId id="2147483856" r:id="rId4"/>
    <p:sldLayoutId id="2147483862" r:id="rId5"/>
    <p:sldLayoutId id="2147483863" r:id="rId6"/>
    <p:sldLayoutId id="2147483864" r:id="rId7"/>
  </p:sldLayoutIdLst>
  <p:txStyles>
    <p:titleStyle>
      <a:lvl1pPr algn="l" defTabSz="914400" rtl="0" eaLnBrk="1" latinLnBrk="0" hangingPunct="1">
        <a:spcBef>
          <a:spcPct val="0"/>
        </a:spcBef>
        <a:buNone/>
        <a:defRPr sz="3200" kern="1200">
          <a:solidFill>
            <a:schemeClr val="bg1">
              <a:lumMod val="50000"/>
            </a:schemeClr>
          </a:solidFill>
          <a:latin typeface="Arial Narrow" panose="020B0606020202030204" pitchFamily="34" charset="0"/>
          <a:ea typeface="+mj-ea"/>
          <a:cs typeface="+mj-cs"/>
        </a:defRPr>
      </a:lvl1pPr>
    </p:titleStyle>
    <p:bodyStyle>
      <a:lvl1pPr marL="266700" indent="-266700" algn="l" defTabSz="914400" rtl="0" eaLnBrk="1" latinLnBrk="0" hangingPunct="1">
        <a:spcBef>
          <a:spcPts val="300"/>
        </a:spcBef>
        <a:spcAft>
          <a:spcPts val="3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300"/>
        </a:spcBef>
        <a:spcAft>
          <a:spcPts val="3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300"/>
        </a:spcBef>
        <a:spcAft>
          <a:spcPts val="3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300"/>
        </a:spcBef>
        <a:spcAft>
          <a:spcPts val="3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300"/>
        </a:spcBef>
        <a:spcAft>
          <a:spcPts val="3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7" userDrawn="1">
          <p15:clr>
            <a:srgbClr val="F26B43"/>
          </p15:clr>
        </p15:guide>
        <p15:guide id="2" pos="2880" userDrawn="1">
          <p15:clr>
            <a:srgbClr val="F26B43"/>
          </p15:clr>
        </p15:guide>
        <p15:guide id="3" pos="54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8.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59.png"/><Relationship Id="rId7" Type="http://schemas.microsoft.com/office/2007/relationships/hdphoto" Target="../media/hdphoto4.wdp"/><Relationship Id="rId12"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6.wdp"/><Relationship Id="rId5" Type="http://schemas.openxmlformats.org/officeDocument/2006/relationships/image" Target="../media/image60.jpeg"/><Relationship Id="rId10" Type="http://schemas.openxmlformats.org/officeDocument/2006/relationships/image" Target="../media/image63.png"/><Relationship Id="rId4" Type="http://schemas.microsoft.com/office/2007/relationships/hdphoto" Target="../media/hdphoto3.wdp"/><Relationship Id="rId9" Type="http://schemas.microsoft.com/office/2007/relationships/hdphoto" Target="../media/hdphoto5.wdp"/><Relationship Id="rId14" Type="http://schemas.microsoft.com/office/2007/relationships/hdphoto" Target="../media/hdphoto7.wdp"/></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12.wdp"/><Relationship Id="rId3" Type="http://schemas.openxmlformats.org/officeDocument/2006/relationships/image" Target="../media/image78.png"/><Relationship Id="rId7" Type="http://schemas.microsoft.com/office/2007/relationships/hdphoto" Target="../media/hdphoto10.wdp"/><Relationship Id="rId12"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0.png"/><Relationship Id="rId11" Type="http://schemas.microsoft.com/office/2007/relationships/hdphoto" Target="../media/hdphoto11.wdp"/><Relationship Id="rId5" Type="http://schemas.openxmlformats.org/officeDocument/2006/relationships/image" Target="../media/image79.jpeg"/><Relationship Id="rId10" Type="http://schemas.openxmlformats.org/officeDocument/2006/relationships/image" Target="../media/image83.png"/><Relationship Id="rId4" Type="http://schemas.microsoft.com/office/2007/relationships/hdphoto" Target="../media/hdphoto9.wdp"/><Relationship Id="rId9"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86.png"/><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microsoft.com/office/2007/relationships/hdphoto" Target="../media/hdphoto16.wdp"/><Relationship Id="rId12"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2.jpeg"/><Relationship Id="rId5" Type="http://schemas.openxmlformats.org/officeDocument/2006/relationships/image" Target="../media/image88.jpe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9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90D0B802-1CA8-761A-44CA-BAB8556BF56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596336" y="548680"/>
            <a:ext cx="881063" cy="1209675"/>
          </a:xfrm>
          <a:prstGeom prst="rect">
            <a:avLst/>
          </a:prstGeom>
          <a:noFill/>
          <a:ln w="9525">
            <a:noFill/>
            <a:miter lim="800000"/>
            <a:headEnd/>
            <a:tailEnd/>
          </a:ln>
        </p:spPr>
      </p:pic>
      <p:sp>
        <p:nvSpPr>
          <p:cNvPr id="5" name="Title 1">
            <a:extLst>
              <a:ext uri="{FF2B5EF4-FFF2-40B4-BE49-F238E27FC236}">
                <a16:creationId xmlns:a16="http://schemas.microsoft.com/office/drawing/2014/main" id="{7B040754-2B98-6283-4ADE-DF73CD07AE7F}"/>
              </a:ext>
            </a:extLst>
          </p:cNvPr>
          <p:cNvSpPr txBox="1">
            <a:spLocks/>
          </p:cNvSpPr>
          <p:nvPr/>
        </p:nvSpPr>
        <p:spPr>
          <a:xfrm>
            <a:off x="1062178" y="3714593"/>
            <a:ext cx="7609284" cy="998984"/>
          </a:xfrm>
          <a:prstGeom prst="rect">
            <a:avLst/>
          </a:prstGeom>
          <a:noFill/>
        </p:spPr>
        <p:txBody>
          <a:bodyPr vert="horz" lIns="0" tIns="45720" rIns="91440" bIns="45720" rtlCol="0" anchor="ctr">
            <a:noAutofit/>
          </a:bodyPr>
          <a:lstStyle>
            <a:lvl1pPr algn="l" defTabSz="914400" rtl="0" eaLnBrk="1" latinLnBrk="0" hangingPunct="1">
              <a:spcBef>
                <a:spcPct val="0"/>
              </a:spcBef>
              <a:buNone/>
              <a:defRPr sz="2400" kern="1200">
                <a:solidFill>
                  <a:schemeClr val="bg1">
                    <a:lumMod val="65000"/>
                  </a:schemeClr>
                </a:solidFill>
                <a:latin typeface="Arial Narrow" pitchFamily="34" charset="0"/>
                <a:ea typeface="+mj-ea"/>
                <a:cs typeface="+mj-cs"/>
              </a:defRPr>
            </a:lvl1pPr>
          </a:lstStyle>
          <a:p>
            <a:pPr fontAlgn="auto">
              <a:spcAft>
                <a:spcPts val="0"/>
              </a:spcAft>
            </a:pPr>
            <a:endParaRPr lang="en-GB" sz="3400" b="1">
              <a:solidFill>
                <a:srgbClr val="00B0F0"/>
              </a:solidFill>
              <a:cs typeface="Arial" charset="0"/>
            </a:endParaRPr>
          </a:p>
          <a:p>
            <a:pPr fontAlgn="auto">
              <a:spcAft>
                <a:spcPts val="0"/>
              </a:spcAft>
            </a:pPr>
            <a:r>
              <a:rPr lang="en-GB" sz="3400" b="1">
                <a:solidFill>
                  <a:srgbClr val="00B0F0"/>
                </a:solidFill>
                <a:cs typeface="Arial" charset="0"/>
              </a:rPr>
              <a:t>Market Drayton Town Centre </a:t>
            </a:r>
            <a:br>
              <a:rPr lang="en-GB" sz="3400" b="1">
                <a:solidFill>
                  <a:srgbClr val="00B0F0"/>
                </a:solidFill>
                <a:cs typeface="Arial" charset="0"/>
              </a:rPr>
            </a:br>
            <a:r>
              <a:rPr lang="en-GB" sz="3400" b="1">
                <a:solidFill>
                  <a:srgbClr val="00B0F0"/>
                </a:solidFill>
                <a:cs typeface="Arial" charset="0"/>
              </a:rPr>
              <a:t>Strategy &amp; Action Plan</a:t>
            </a:r>
          </a:p>
          <a:p>
            <a:pPr fontAlgn="auto">
              <a:spcAft>
                <a:spcPts val="0"/>
              </a:spcAft>
            </a:pPr>
            <a:endParaRPr lang="en-GB" sz="4000">
              <a:solidFill>
                <a:srgbClr val="00B0F0"/>
              </a:solidFill>
              <a:cs typeface="Arial" charset="0"/>
            </a:endParaRPr>
          </a:p>
          <a:p>
            <a:pPr fontAlgn="auto">
              <a:spcAft>
                <a:spcPts val="0"/>
              </a:spcAft>
            </a:pPr>
            <a:endParaRPr lang="en-GB" sz="4000">
              <a:solidFill>
                <a:srgbClr val="00B0F0"/>
              </a:solidFill>
              <a:cs typeface="Arial" charset="0"/>
            </a:endParaRPr>
          </a:p>
          <a:p>
            <a:pPr fontAlgn="auto">
              <a:spcAft>
                <a:spcPts val="0"/>
              </a:spcAft>
            </a:pPr>
            <a:r>
              <a:rPr lang="en-US" sz="2000">
                <a:cs typeface="Arial" charset="0"/>
              </a:rPr>
              <a:t>Draft Report - May 2024</a:t>
            </a:r>
            <a:br>
              <a:rPr lang="en-US" sz="4000">
                <a:cs typeface="Arial" charset="0"/>
              </a:rPr>
            </a:br>
            <a:endParaRPr lang="en-GB" sz="4000">
              <a:cs typeface="Arial" charset="0"/>
            </a:endParaRPr>
          </a:p>
        </p:txBody>
      </p:sp>
      <p:pic>
        <p:nvPicPr>
          <p:cNvPr id="10" name="Picture 9" descr="A blue and white logo&#10;&#10;Description automatically generated">
            <a:extLst>
              <a:ext uri="{FF2B5EF4-FFF2-40B4-BE49-F238E27FC236}">
                <a16:creationId xmlns:a16="http://schemas.microsoft.com/office/drawing/2014/main" id="{7FA49689-3A3A-5BC1-BC20-148D29B3A8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0651" y="548620"/>
            <a:ext cx="2375092" cy="9989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3.4	High Street</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58508" cy="3823311"/>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a:t>High Street begins with a small square offering a group of businesses set back from the road, at the northern end, where it connects to Stafford Street and the pedestrianised Queen Street.</a:t>
            </a:r>
          </a:p>
          <a:p>
            <a:pPr marL="0" indent="0" fontAlgn="auto"/>
            <a:r>
              <a:rPr lang="en-US"/>
              <a:t>It appears to be short street with all of its offer clearly visible, however it does extend around the corner and on to the Red Lion pub which is part of the Joules Brewery site and offer.</a:t>
            </a:r>
          </a:p>
          <a:p>
            <a:pPr marL="0" indent="0" fontAlgn="auto"/>
            <a:r>
              <a:rPr lang="en-US"/>
              <a:t>Like many of the town's streets, it has a broad mix of categories. The review listed 20 categories and circa 40 businesses, including a couple of national brand names, Peacocks and Post Office, plus banks. The bulk of the offer includes hair and beauty (10) and service providers (7). Beyond this there is a broad spread, including specialists such as home and bathroom, farm shops, florists, wedding, </a:t>
            </a:r>
            <a:r>
              <a:rPr lang="en-GB"/>
              <a:t>jewellery</a:t>
            </a:r>
            <a:r>
              <a:rPr lang="en-US"/>
              <a:t>, charity and a number of catering businesses, day and takeaway.</a:t>
            </a:r>
          </a:p>
          <a:p>
            <a:pPr marL="0" indent="0" fontAlgn="auto"/>
            <a:r>
              <a:rPr lang="en-US"/>
              <a:t>There are a few more vacancies here, circa 6, although many of these are at far end from core area.</a:t>
            </a:r>
          </a:p>
          <a:p>
            <a:pPr marL="0" indent="0" fontAlgn="auto"/>
            <a:r>
              <a:rPr lang="en-US"/>
              <a:t>The benefit of High Street is that it feels open, easy to use, with pedestrian friendly spaces. Many of the units have larger shop fronts providing more impact and visibility than for those along Cheshire and Shropshire Streets.</a:t>
            </a:r>
          </a:p>
          <a:p>
            <a:pPr marL="0" indent="0" fontAlgn="auto"/>
            <a:r>
              <a:rPr lang="en-US"/>
              <a:t>It connects to the rear of the Buttermarket, via a pedestrian cut through. </a:t>
            </a:r>
          </a:p>
          <a:p>
            <a:pPr marL="0" indent="0" fontAlgn="auto"/>
            <a:r>
              <a:rPr lang="en-US"/>
              <a:t>The environment of this small, but central pedestrian core of the town could be much better with more external trading and seating for the catering / hospitality businesses.</a:t>
            </a:r>
          </a:p>
          <a:p>
            <a:pPr marL="0" indent="0" fontAlgn="auto"/>
            <a:endParaRPr lang="en-US"/>
          </a:p>
          <a:p>
            <a:pPr marL="0" indent="0" fontAlgn="auto"/>
            <a:endParaRPr lang="en-US"/>
          </a:p>
          <a:p>
            <a:pPr marL="0" indent="0" fontAlgn="auto"/>
            <a:endParaRPr lang="en-US"/>
          </a:p>
        </p:txBody>
      </p:sp>
      <p:pic>
        <p:nvPicPr>
          <p:cNvPr id="4" name="Picture 3" descr="A screenshot of a computer screen&#10;&#10;Description automatically generated">
            <a:extLst>
              <a:ext uri="{FF2B5EF4-FFF2-40B4-BE49-F238E27FC236}">
                <a16:creationId xmlns:a16="http://schemas.microsoft.com/office/drawing/2014/main" id="{FC59D82E-D9A1-72D8-5827-95BDD30261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197430" y="1468362"/>
            <a:ext cx="1601190" cy="1360894"/>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14" name="Picture 13" descr="A storefront with a christmas decoration&#10;&#10;Description automatically generated">
            <a:extLst>
              <a:ext uri="{FF2B5EF4-FFF2-40B4-BE49-F238E27FC236}">
                <a16:creationId xmlns:a16="http://schemas.microsoft.com/office/drawing/2014/main" id="{A9DA29FC-1D65-01A7-1A05-862943A857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1974" y="1459126"/>
            <a:ext cx="1824000" cy="1368000"/>
          </a:xfrm>
          <a:prstGeom prst="rect">
            <a:avLst/>
          </a:prstGeom>
          <a:ln>
            <a:solidFill>
              <a:schemeClr val="bg1">
                <a:lumMod val="65000"/>
              </a:schemeClr>
            </a:solidFill>
          </a:ln>
        </p:spPr>
      </p:pic>
      <p:pic>
        <p:nvPicPr>
          <p:cNvPr id="16" name="Picture 15" descr="A black board with white circles and white text&#10;&#10;Description automatically generated">
            <a:extLst>
              <a:ext uri="{FF2B5EF4-FFF2-40B4-BE49-F238E27FC236}">
                <a16:creationId xmlns:a16="http://schemas.microsoft.com/office/drawing/2014/main" id="{1A60093B-227B-3214-3D4F-EFACAAA06B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7326" y="2957188"/>
            <a:ext cx="1796699" cy="1368000"/>
          </a:xfrm>
          <a:prstGeom prst="rect">
            <a:avLst/>
          </a:prstGeom>
          <a:ln>
            <a:solidFill>
              <a:schemeClr val="bg1">
                <a:lumMod val="65000"/>
              </a:schemeClr>
            </a:solidFill>
          </a:ln>
        </p:spPr>
      </p:pic>
      <p:pic>
        <p:nvPicPr>
          <p:cNvPr id="18" name="Picture 17" descr="A building with a large tower&#10;&#10;Description automatically generated">
            <a:extLst>
              <a:ext uri="{FF2B5EF4-FFF2-40B4-BE49-F238E27FC236}">
                <a16:creationId xmlns:a16="http://schemas.microsoft.com/office/drawing/2014/main" id="{3A584F13-AA67-C46D-66E4-C34BF16593A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07656" y="4442508"/>
            <a:ext cx="1824000" cy="1368000"/>
          </a:xfrm>
          <a:prstGeom prst="rect">
            <a:avLst/>
          </a:prstGeom>
          <a:ln>
            <a:solidFill>
              <a:schemeClr val="bg1">
                <a:lumMod val="65000"/>
              </a:schemeClr>
            </a:solidFill>
          </a:ln>
        </p:spPr>
      </p:pic>
      <p:pic>
        <p:nvPicPr>
          <p:cNvPr id="21" name="Picture 20" descr="A car driving down a street&#10;&#10;Description automatically generated">
            <a:extLst>
              <a:ext uri="{FF2B5EF4-FFF2-40B4-BE49-F238E27FC236}">
                <a16:creationId xmlns:a16="http://schemas.microsoft.com/office/drawing/2014/main" id="{8863E7DE-F411-AB9C-1DE5-F56AC4251D9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05213" y="2969289"/>
            <a:ext cx="1824000" cy="1368000"/>
          </a:xfrm>
          <a:prstGeom prst="rect">
            <a:avLst/>
          </a:prstGeom>
          <a:ln>
            <a:solidFill>
              <a:schemeClr val="bg1">
                <a:lumMod val="65000"/>
              </a:schemeClr>
            </a:solidFill>
          </a:ln>
        </p:spPr>
      </p:pic>
      <p:pic>
        <p:nvPicPr>
          <p:cNvPr id="23" name="Picture 22" descr="A street with buildings and cars on it&#10;&#10;Description automatically generated">
            <a:extLst>
              <a:ext uri="{FF2B5EF4-FFF2-40B4-BE49-F238E27FC236}">
                <a16:creationId xmlns:a16="http://schemas.microsoft.com/office/drawing/2014/main" id="{BA24165A-4087-8DBE-074B-9A5026ED28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25798" y="4452670"/>
            <a:ext cx="1778227" cy="1368000"/>
          </a:xfrm>
          <a:prstGeom prst="rect">
            <a:avLst/>
          </a:prstGeom>
          <a:ln>
            <a:solidFill>
              <a:schemeClr val="bg1">
                <a:lumMod val="65000"/>
              </a:schemeClr>
            </a:solidFill>
          </a:ln>
        </p:spPr>
      </p:pic>
    </p:spTree>
    <p:extLst>
      <p:ext uri="{BB962C8B-B14F-4D97-AF65-F5344CB8AC3E}">
        <p14:creationId xmlns:p14="http://schemas.microsoft.com/office/powerpoint/2010/main" val="3038309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3.5	Stafford Street</a:t>
            </a:r>
            <a:r>
              <a:rPr lang="en-GB" sz="1100" b="1">
                <a:solidFill>
                  <a:srgbClr val="4F81BD"/>
                </a:solidFill>
              </a:rPr>
              <a:t> and Queen Street</a:t>
            </a:r>
            <a:endParaRPr kumimoji="0" lang="en-GB" sz="1100"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3.0	</a:t>
            </a:r>
            <a:r>
              <a:rPr lang="en-GB" sz="1100" b="1"/>
              <a:t>Place and Centre Review</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48138" cy="4258350"/>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From High Street or Queen Street it is easy to look down </a:t>
            </a:r>
            <a:r>
              <a:rPr lang="en-US" b="1">
                <a:solidFill>
                  <a:prstClr val="black"/>
                </a:solidFill>
              </a:rPr>
              <a:t>Stafford Street </a:t>
            </a:r>
            <a:r>
              <a:rPr lang="en-US">
                <a:solidFill>
                  <a:prstClr val="black"/>
                </a:solidFill>
              </a:rPr>
              <a:t>and assume that there is not much reason to go down it.</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At the far end of the retail run is the smallish Asda foodstore.</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The offer starts with a pub, one of many in the town centre, and on the other side of the road, a small set back area, with planter sponsored by the Town Council. The building adjacent appears to be non active, but is host to a group of service providers, house clearance to health and beauty.</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The street has a pleasant historic charm with wood beam fronted buildings and a narrow streetscape.</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Unfortunately, many of the buildings are in need of repair and maintenance.</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The offer includes hair and beauty, services, residential, pub, clothing and gifts and a home business. Circa 20 businesses, including 2 vacant units, and a similar number of residential properties. A number of shops were also closed on the review visits.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b="1">
                <a:solidFill>
                  <a:prstClr val="black"/>
                </a:solidFill>
              </a:rPr>
              <a:t>Queen Street, </a:t>
            </a:r>
            <a:r>
              <a:rPr lang="en-US">
                <a:solidFill>
                  <a:prstClr val="black"/>
                </a:solidFill>
              </a:rPr>
              <a:t>the main reason for using Queen Street is to either use its car park, or to go to Original Factory Shop, which fronts onto the car park. Queen Street offers a number of cut throughs to Cheshire Street including Wilkinson Walk, a small arcade of very small shops that also fronts onto Cheshire Street.</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a:solidFill>
                  <a:prstClr val="black"/>
                </a:solidFill>
              </a:rPr>
              <a:t>There is a small pedestrianised part of Queen Street that links to High Street, it has a few trading premises, pizza, coffee, </a:t>
            </a:r>
            <a:r>
              <a:rPr lang="en-GB">
                <a:solidFill>
                  <a:prstClr val="black"/>
                </a:solidFill>
              </a:rPr>
              <a:t>jewellers</a:t>
            </a:r>
            <a:r>
              <a:rPr lang="en-US">
                <a:solidFill>
                  <a:prstClr val="black"/>
                </a:solidFill>
              </a:rPr>
              <a:t> and a few vacant units. The street lacks the appeal of other places, it feels like the back of many buildings.</a:t>
            </a:r>
          </a:p>
          <a:p>
            <a:pPr marL="0" lvl="0" indent="0" fontAlgn="auto">
              <a:defRPr/>
            </a:pPr>
            <a:endPar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pic>
        <p:nvPicPr>
          <p:cNvPr id="4" name="Picture 3" descr="A screenshot of a computer screen&#10;&#10;Description automatically generated">
            <a:extLst>
              <a:ext uri="{FF2B5EF4-FFF2-40B4-BE49-F238E27FC236}">
                <a16:creationId xmlns:a16="http://schemas.microsoft.com/office/drawing/2014/main" id="{FAF12C94-076D-F039-6CDC-A26599E410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013717" y="1459110"/>
            <a:ext cx="1790307" cy="1371885"/>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14" name="Picture 13" descr="A street with cars and buildings&#10;&#10;Description automatically generated">
            <a:extLst>
              <a:ext uri="{FF2B5EF4-FFF2-40B4-BE49-F238E27FC236}">
                <a16:creationId xmlns:a16="http://schemas.microsoft.com/office/drawing/2014/main" id="{1A766C82-7DA2-B929-4B00-BE2496E6E6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2240" y="1463818"/>
            <a:ext cx="1817005" cy="1368000"/>
          </a:xfrm>
          <a:prstGeom prst="rect">
            <a:avLst/>
          </a:prstGeom>
          <a:ln>
            <a:solidFill>
              <a:schemeClr val="bg1">
                <a:lumMod val="65000"/>
              </a:schemeClr>
            </a:solidFill>
          </a:ln>
        </p:spPr>
      </p:pic>
      <p:pic>
        <p:nvPicPr>
          <p:cNvPr id="17" name="Picture 16" descr="A sign on a building&#10;&#10;Description automatically generated">
            <a:extLst>
              <a:ext uri="{FF2B5EF4-FFF2-40B4-BE49-F238E27FC236}">
                <a16:creationId xmlns:a16="http://schemas.microsoft.com/office/drawing/2014/main" id="{298343BE-02C3-C0F2-5A1E-46E417C64B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9235" y="2957631"/>
            <a:ext cx="1817005" cy="1368000"/>
          </a:xfrm>
          <a:prstGeom prst="rect">
            <a:avLst/>
          </a:prstGeom>
          <a:ln>
            <a:solidFill>
              <a:schemeClr val="bg1">
                <a:lumMod val="65000"/>
              </a:schemeClr>
            </a:solidFill>
          </a:ln>
        </p:spPr>
      </p:pic>
      <p:pic>
        <p:nvPicPr>
          <p:cNvPr id="19" name="Picture 18" descr="A street with brick buildings&#10;&#10;Description automatically generated">
            <a:extLst>
              <a:ext uri="{FF2B5EF4-FFF2-40B4-BE49-F238E27FC236}">
                <a16:creationId xmlns:a16="http://schemas.microsoft.com/office/drawing/2014/main" id="{4D64476A-10F8-B401-64EC-430CC77C422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13716" y="4442840"/>
            <a:ext cx="1823999" cy="1368000"/>
          </a:xfrm>
          <a:prstGeom prst="rect">
            <a:avLst/>
          </a:prstGeom>
          <a:ln>
            <a:solidFill>
              <a:schemeClr val="bg1">
                <a:lumMod val="65000"/>
              </a:schemeClr>
            </a:solidFill>
          </a:ln>
        </p:spPr>
      </p:pic>
      <p:pic>
        <p:nvPicPr>
          <p:cNvPr id="21" name="Picture 20" descr="A brick building with a store front&#10;&#10;Description automatically generated">
            <a:extLst>
              <a:ext uri="{FF2B5EF4-FFF2-40B4-BE49-F238E27FC236}">
                <a16:creationId xmlns:a16="http://schemas.microsoft.com/office/drawing/2014/main" id="{F5CC4449-E499-1E11-5CEA-B32B72E2F6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2241" y="4447458"/>
            <a:ext cx="1824000" cy="1368000"/>
          </a:xfrm>
          <a:prstGeom prst="rect">
            <a:avLst/>
          </a:prstGeom>
          <a:ln>
            <a:solidFill>
              <a:schemeClr val="bg1">
                <a:lumMod val="65000"/>
              </a:schemeClr>
            </a:solidFill>
          </a:ln>
        </p:spPr>
      </p:pic>
      <p:pic>
        <p:nvPicPr>
          <p:cNvPr id="23" name="Picture 22" descr="A building with a small tree in front of it&#10;&#10;Description automatically generated">
            <a:extLst>
              <a:ext uri="{FF2B5EF4-FFF2-40B4-BE49-F238E27FC236}">
                <a16:creationId xmlns:a16="http://schemas.microsoft.com/office/drawing/2014/main" id="{FC894787-C940-71D8-7C21-7C1E5706E9B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08927" y="2943777"/>
            <a:ext cx="1790307" cy="1368000"/>
          </a:xfrm>
          <a:prstGeom prst="rect">
            <a:avLst/>
          </a:prstGeom>
          <a:ln>
            <a:solidFill>
              <a:schemeClr val="bg1">
                <a:lumMod val="65000"/>
              </a:schemeClr>
            </a:solidFill>
          </a:ln>
        </p:spPr>
      </p:pic>
    </p:spTree>
    <p:extLst>
      <p:ext uri="{BB962C8B-B14F-4D97-AF65-F5344CB8AC3E}">
        <p14:creationId xmlns:p14="http://schemas.microsoft.com/office/powerpoint/2010/main" val="909069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3.6	Other Areas of Town Centre</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48137" cy="4086335"/>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b="1"/>
              <a:t>Frogmore Road and Frogmore Road Car Park</a:t>
            </a:r>
          </a:p>
          <a:p>
            <a:pPr marL="0" indent="0" fontAlgn="auto"/>
            <a:r>
              <a:rPr lang="en-US" b="1"/>
              <a:t>Frogmore Road </a:t>
            </a:r>
            <a:r>
              <a:rPr lang="en-US"/>
              <a:t>is part of the main traffic route through and around the town centre. It does take visitors, users and residents to and past some of the major components of the town, including Festival Drayton Centre, Morrisons, Lidl, B&amp;M Stores (new location).</a:t>
            </a:r>
          </a:p>
          <a:p>
            <a:pPr marL="0" indent="0" fontAlgn="auto"/>
            <a:r>
              <a:rPr lang="en-US"/>
              <a:t>It also passes close to several of the large empty units in the town centre, the former Wilko's unit, the former Argos unit and the former B&amp;M stores unit. All of which are visible from the road and the car park off it.</a:t>
            </a:r>
          </a:p>
          <a:p>
            <a:pPr marL="0" indent="0" fontAlgn="auto"/>
            <a:r>
              <a:rPr lang="en-US"/>
              <a:t>The area around the </a:t>
            </a:r>
            <a:r>
              <a:rPr lang="en-US" b="1"/>
              <a:t>Frogmore Road Car Park </a:t>
            </a:r>
            <a:r>
              <a:rPr lang="en-US"/>
              <a:t>includes the Town Council office and visitor centre, the indoor market hall (very small and open only on select days), a Savers store and the closed Wilko. Argos and B&amp;M stores.</a:t>
            </a:r>
          </a:p>
          <a:p>
            <a:pPr marL="0" indent="0" fontAlgn="auto"/>
            <a:r>
              <a:rPr lang="en-US"/>
              <a:t>Unfortunately, at the time of the review visits pre and post Christmas 2023 and into spring 2024 these stores are all adorned with large scale ‘THIS STORE IS CLOSED’ messages. These need to be removed, replaced or at least covered up with more positive messaging about the hundreds of open businesses in the town centre. </a:t>
            </a:r>
          </a:p>
          <a:p>
            <a:pPr marL="0" indent="0" fontAlgn="auto"/>
            <a:r>
              <a:rPr lang="en-US"/>
              <a:t>Frogmore Road Car Park is popular with shoppers, often having people waiting for spaces to become vacant, other car parks are around the town centre, plus there is on street parking on many streets.</a:t>
            </a:r>
          </a:p>
          <a:p>
            <a:pPr marL="0" indent="0" fontAlgn="auto"/>
            <a:endParaRPr lang="en-US"/>
          </a:p>
          <a:p>
            <a:pPr marL="0" indent="0" fontAlgn="auto"/>
            <a:endParaRPr lang="en-US"/>
          </a:p>
        </p:txBody>
      </p:sp>
      <p:pic>
        <p:nvPicPr>
          <p:cNvPr id="7" name="Picture 6" descr="A store front with a large window&#10;&#10;Description automatically generated">
            <a:extLst>
              <a:ext uri="{FF2B5EF4-FFF2-40B4-BE49-F238E27FC236}">
                <a16:creationId xmlns:a16="http://schemas.microsoft.com/office/drawing/2014/main" id="{C4CCABC0-4F78-7891-CAAD-103E83AB2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9693" y="2979644"/>
            <a:ext cx="1776001" cy="1332001"/>
          </a:xfrm>
          <a:prstGeom prst="rect">
            <a:avLst/>
          </a:prstGeom>
          <a:ln>
            <a:solidFill>
              <a:schemeClr val="bg1">
                <a:lumMod val="65000"/>
              </a:schemeClr>
            </a:solidFill>
          </a:ln>
        </p:spPr>
      </p:pic>
      <p:pic>
        <p:nvPicPr>
          <p:cNvPr id="11" name="Picture 10" descr="A brick building with people standing in front of it&#10;&#10;Description automatically generated">
            <a:extLst>
              <a:ext uri="{FF2B5EF4-FFF2-40B4-BE49-F238E27FC236}">
                <a16:creationId xmlns:a16="http://schemas.microsoft.com/office/drawing/2014/main" id="{5DB1A398-5061-7202-1FC4-E3A11A12A8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1975" y="1458300"/>
            <a:ext cx="1818634" cy="1344125"/>
          </a:xfrm>
          <a:prstGeom prst="rect">
            <a:avLst/>
          </a:prstGeom>
          <a:ln>
            <a:solidFill>
              <a:schemeClr val="bg1">
                <a:lumMod val="65000"/>
              </a:schemeClr>
            </a:solidFill>
          </a:ln>
        </p:spPr>
      </p:pic>
      <p:pic>
        <p:nvPicPr>
          <p:cNvPr id="16" name="Picture 15" descr="A framed picture on a brick wall&#10;&#10;Description automatically generated">
            <a:extLst>
              <a:ext uri="{FF2B5EF4-FFF2-40B4-BE49-F238E27FC236}">
                <a16:creationId xmlns:a16="http://schemas.microsoft.com/office/drawing/2014/main" id="{1934ECBC-DDD0-707D-2A00-58235FD66B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1932" y="2967227"/>
            <a:ext cx="1792167" cy="1344125"/>
          </a:xfrm>
          <a:prstGeom prst="rect">
            <a:avLst/>
          </a:prstGeom>
          <a:ln>
            <a:solidFill>
              <a:schemeClr val="bg1">
                <a:lumMod val="65000"/>
              </a:schemeClr>
            </a:solidFill>
          </a:ln>
        </p:spPr>
      </p:pic>
      <p:pic>
        <p:nvPicPr>
          <p:cNvPr id="20" name="Picture 19" descr="A building with cars parked in front of it&#10;&#10;Description automatically generated">
            <a:extLst>
              <a:ext uri="{FF2B5EF4-FFF2-40B4-BE49-F238E27FC236}">
                <a16:creationId xmlns:a16="http://schemas.microsoft.com/office/drawing/2014/main" id="{00121F2B-CC17-F3F6-F52F-8C21D83A60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19693" y="4437063"/>
            <a:ext cx="1776001" cy="1364515"/>
          </a:xfrm>
          <a:prstGeom prst="rect">
            <a:avLst/>
          </a:prstGeom>
          <a:ln>
            <a:solidFill>
              <a:schemeClr val="bg1">
                <a:lumMod val="65000"/>
              </a:schemeClr>
            </a:solidFill>
          </a:ln>
        </p:spPr>
      </p:pic>
      <p:pic>
        <p:nvPicPr>
          <p:cNvPr id="22" name="Picture 21" descr="A banner on a pole&#10;&#10;Description automatically generated">
            <a:extLst>
              <a:ext uri="{FF2B5EF4-FFF2-40B4-BE49-F238E27FC236}">
                <a16:creationId xmlns:a16="http://schemas.microsoft.com/office/drawing/2014/main" id="{EB58D79E-FA04-A148-CDE5-E952433724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5560645" y="1606050"/>
            <a:ext cx="1364578" cy="1051253"/>
          </a:xfrm>
          <a:prstGeom prst="rect">
            <a:avLst/>
          </a:prstGeom>
          <a:ln>
            <a:solidFill>
              <a:schemeClr val="bg1">
                <a:lumMod val="65000"/>
              </a:schemeClr>
            </a:solidFill>
          </a:ln>
        </p:spPr>
      </p:pic>
      <p:pic>
        <p:nvPicPr>
          <p:cNvPr id="24" name="Picture 23" descr="A building with a corner of the road&#10;&#10;Description automatically generated with medium confidence">
            <a:extLst>
              <a:ext uri="{FF2B5EF4-FFF2-40B4-BE49-F238E27FC236}">
                <a16:creationId xmlns:a16="http://schemas.microsoft.com/office/drawing/2014/main" id="{A56E3EA4-B632-4637-90CF-9EAFD9E2576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38441" y="4437063"/>
            <a:ext cx="1792168" cy="1365549"/>
          </a:xfrm>
          <a:prstGeom prst="rect">
            <a:avLst/>
          </a:prstGeom>
          <a:ln>
            <a:solidFill>
              <a:schemeClr val="bg1">
                <a:lumMod val="65000"/>
              </a:schemeClr>
            </a:solidFill>
          </a:ln>
        </p:spPr>
      </p:pic>
    </p:spTree>
    <p:extLst>
      <p:ext uri="{BB962C8B-B14F-4D97-AF65-F5344CB8AC3E}">
        <p14:creationId xmlns:p14="http://schemas.microsoft.com/office/powerpoint/2010/main" val="229357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3.7	Town Market</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48137" cy="4086335"/>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a:t>The market trades on two days of the week, with the main day being Wednesday. Saturday is more of a supporting day. There is both a small indoor Market Hall, and an outdoor street market. The street market trades along Cheshire Street, with the road closed to traffic on a Wednesday. The Market Hall fronts onto Frogmore Road Car Park, although it is easily missed.</a:t>
            </a:r>
          </a:p>
          <a:p>
            <a:pPr marL="0" indent="0" fontAlgn="auto"/>
            <a:r>
              <a:rPr lang="en-US"/>
              <a:t>The outdoor street market benefits from being long established and in the same place. During the review there were a good mix of goods on sale (over 20 different categories) including fruit and veg, plants, socks, bedding, scarves, wool knitting, household, sweets, china / mugs, kitchenware, pre-owned, ladieswear and rugs. </a:t>
            </a:r>
          </a:p>
          <a:p>
            <a:pPr marL="0" indent="0" fontAlgn="auto"/>
            <a:r>
              <a:rPr lang="en-US"/>
              <a:t>The indoor market hall is very small, possibly the title is over selling the offer. It includes butcher, deli, eggs, gifts, chocolates, clothing. The butcher and deli businesses are clearly popular.</a:t>
            </a:r>
          </a:p>
          <a:p>
            <a:pPr marL="0" indent="0" fontAlgn="auto"/>
            <a:r>
              <a:rPr lang="en-US"/>
              <a:t>There is also a small artisan market under the Buttermarket, offering gifts, stained glass, sweets, cakes, baked goods, savoury and sweet, beers and frequently more categories.</a:t>
            </a:r>
          </a:p>
          <a:p>
            <a:pPr marL="0" indent="0" fontAlgn="auto"/>
            <a:r>
              <a:rPr lang="en-US"/>
              <a:t>Despite a broad selection of categories on the three markets, there are many aspects to improve for the markets, including signage and information, stall quality and fixtures, layout and space allocation, integration to each other and to shops and non active frontages, number of stalls / variety, promotion, availability of local produce to mention a few.</a:t>
            </a:r>
          </a:p>
        </p:txBody>
      </p:sp>
      <p:pic>
        <p:nvPicPr>
          <p:cNvPr id="7" name="Picture 6" descr="A room with colorful flags and people&#10;&#10;Description automatically generated">
            <a:extLst>
              <a:ext uri="{FF2B5EF4-FFF2-40B4-BE49-F238E27FC236}">
                <a16:creationId xmlns:a16="http://schemas.microsoft.com/office/drawing/2014/main" id="{C44A53B3-73A6-F784-72EF-4A0A18E829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1976" y="4465113"/>
            <a:ext cx="1792167" cy="1344125"/>
          </a:xfrm>
          <a:prstGeom prst="rect">
            <a:avLst/>
          </a:prstGeom>
          <a:ln>
            <a:solidFill>
              <a:schemeClr val="bg1">
                <a:lumMod val="65000"/>
              </a:schemeClr>
            </a:solidFill>
          </a:ln>
        </p:spPr>
      </p:pic>
      <p:pic>
        <p:nvPicPr>
          <p:cNvPr id="11" name="Picture 10" descr="A blue tent with a blue tent and a blue tent with a blue tent and a blue tent with a blue tent with a blue tent with a blue tent with a blue tent with a blue tent&#10;&#10;Description automatically generated with medium confidence">
            <a:extLst>
              <a:ext uri="{FF2B5EF4-FFF2-40B4-BE49-F238E27FC236}">
                <a16:creationId xmlns:a16="http://schemas.microsoft.com/office/drawing/2014/main" id="{34ECD31B-0C8B-1B0E-1A0B-119A8297A0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9683" y="2969053"/>
            <a:ext cx="1792168" cy="1344126"/>
          </a:xfrm>
          <a:prstGeom prst="rect">
            <a:avLst/>
          </a:prstGeom>
          <a:ln>
            <a:solidFill>
              <a:schemeClr val="bg1">
                <a:lumMod val="65000"/>
              </a:schemeClr>
            </a:solidFill>
          </a:ln>
        </p:spPr>
      </p:pic>
      <p:pic>
        <p:nvPicPr>
          <p:cNvPr id="13" name="Picture 12" descr="A group of people in a market&#10;&#10;Description automatically generated">
            <a:extLst>
              <a:ext uri="{FF2B5EF4-FFF2-40B4-BE49-F238E27FC236}">
                <a16:creationId xmlns:a16="http://schemas.microsoft.com/office/drawing/2014/main" id="{E2D1572F-A589-6562-C3D0-9381CB5BBE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5850" y="4477237"/>
            <a:ext cx="1776001" cy="1332001"/>
          </a:xfrm>
          <a:prstGeom prst="rect">
            <a:avLst/>
          </a:prstGeom>
          <a:ln>
            <a:solidFill>
              <a:schemeClr val="bg1">
                <a:lumMod val="65000"/>
              </a:schemeClr>
            </a:solidFill>
          </a:ln>
        </p:spPr>
      </p:pic>
      <p:pic>
        <p:nvPicPr>
          <p:cNvPr id="16" name="Picture 15" descr="A street with a table of books&#10;&#10;Description automatically generated with medium confidence">
            <a:extLst>
              <a:ext uri="{FF2B5EF4-FFF2-40B4-BE49-F238E27FC236}">
                <a16:creationId xmlns:a16="http://schemas.microsoft.com/office/drawing/2014/main" id="{C5A1DD2A-BFC2-A886-CED5-1181593211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11976" y="2959816"/>
            <a:ext cx="1792169" cy="1344127"/>
          </a:xfrm>
          <a:prstGeom prst="rect">
            <a:avLst/>
          </a:prstGeom>
          <a:ln>
            <a:solidFill>
              <a:schemeClr val="bg1">
                <a:lumMod val="65000"/>
              </a:schemeClr>
            </a:solidFill>
          </a:ln>
        </p:spPr>
      </p:pic>
      <p:pic>
        <p:nvPicPr>
          <p:cNvPr id="18" name="Picture 17" descr="A street with shops and stalls&#10;&#10;Description automatically generated with medium confidence">
            <a:extLst>
              <a:ext uri="{FF2B5EF4-FFF2-40B4-BE49-F238E27FC236}">
                <a16:creationId xmlns:a16="http://schemas.microsoft.com/office/drawing/2014/main" id="{E7D63E8B-85EF-9AF6-86F0-6459F3555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1976" y="1454582"/>
            <a:ext cx="1792169" cy="1344127"/>
          </a:xfrm>
          <a:prstGeom prst="rect">
            <a:avLst/>
          </a:prstGeom>
          <a:ln>
            <a:solidFill>
              <a:schemeClr val="bg1">
                <a:lumMod val="65000"/>
              </a:schemeClr>
            </a:solidFill>
          </a:ln>
        </p:spPr>
      </p:pic>
      <p:pic>
        <p:nvPicPr>
          <p:cNvPr id="21" name="Picture 20" descr="A group of people walking on a street&#10;&#10;Description automatically generated">
            <a:extLst>
              <a:ext uri="{FF2B5EF4-FFF2-40B4-BE49-F238E27FC236}">
                <a16:creationId xmlns:a16="http://schemas.microsoft.com/office/drawing/2014/main" id="{918B1408-B0EF-649F-D059-8BC97F244A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48919" y="1457472"/>
            <a:ext cx="1776001" cy="1332001"/>
          </a:xfrm>
          <a:prstGeom prst="rect">
            <a:avLst/>
          </a:prstGeom>
          <a:ln>
            <a:solidFill>
              <a:schemeClr val="bg1">
                <a:lumMod val="65000"/>
              </a:schemeClr>
            </a:solidFill>
          </a:ln>
        </p:spPr>
      </p:pic>
    </p:spTree>
    <p:extLst>
      <p:ext uri="{BB962C8B-B14F-4D97-AF65-F5344CB8AC3E}">
        <p14:creationId xmlns:p14="http://schemas.microsoft.com/office/powerpoint/2010/main" val="104533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3.8	Place Review Summary</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 </a:t>
            </a:r>
            <a:r>
              <a:rPr lang="en-GB" sz="1100"/>
              <a:t>cont’d.</a:t>
            </a:r>
            <a:r>
              <a:rPr lang="en-GB" sz="1100" b="1"/>
              <a:t> </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48138" cy="4131602"/>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200"/>
              </a:spcBef>
              <a:spcAft>
                <a:spcPts val="200"/>
              </a:spcAft>
            </a:pPr>
            <a:r>
              <a:rPr lang="en-US"/>
              <a:t>Market Drayton Town Centre has much to offer the resident, regular customer and other visitors.</a:t>
            </a:r>
          </a:p>
          <a:p>
            <a:pPr marL="0" indent="0" fontAlgn="auto">
              <a:spcBef>
                <a:spcPts val="200"/>
              </a:spcBef>
              <a:spcAft>
                <a:spcPts val="200"/>
              </a:spcAft>
            </a:pPr>
            <a:r>
              <a:rPr lang="en-US" b="1"/>
              <a:t>Strengths</a:t>
            </a:r>
            <a:r>
              <a:rPr lang="en-US"/>
              <a:t> - lots of businesses active in the town centre, wide variety of uses, many good quality independents and specialists. Good occupancy levels in many parts of the town centre. Strong retail and non-retail anchors close to the centre. Active and social leisure activities close to the town centre. Strong convenience (food) service, personal care offers. Good base of catering and hospitality offers. A compact town centre. A reasonably strong market offer.</a:t>
            </a:r>
          </a:p>
          <a:p>
            <a:pPr marL="0" indent="0" fontAlgn="auto">
              <a:spcBef>
                <a:spcPts val="200"/>
              </a:spcBef>
              <a:spcAft>
                <a:spcPts val="200"/>
              </a:spcAft>
            </a:pPr>
            <a:r>
              <a:rPr lang="en-US" b="1"/>
              <a:t>Weaknesses / issues</a:t>
            </a:r>
            <a:r>
              <a:rPr lang="en-US"/>
              <a:t> - high profile vacancies, poor messaging to customers, poor integration / awareness of many local assets. Public realm in many visible parts of the town is poor, facilities don’t match quality of buildings. Retail offer is often hidden, lacking impact and visibility, Cheshire Street is particularly poor. The comparison goods offer is limited. The specialist goods offer can be easily missed. Connectivity of key components is confusing, and for a compact centre there is no clear route around it all. Finally, poor delivery of market along with limited choices. </a:t>
            </a:r>
          </a:p>
          <a:p>
            <a:pPr marL="0" indent="0" fontAlgn="auto">
              <a:spcBef>
                <a:spcPts val="200"/>
              </a:spcBef>
              <a:spcAft>
                <a:spcPts val="200"/>
              </a:spcAft>
            </a:pPr>
            <a:r>
              <a:rPr lang="en-US" b="1"/>
              <a:t>Opportunities</a:t>
            </a:r>
            <a:r>
              <a:rPr lang="en-US"/>
              <a:t> - increase the visibility of the existing offer, explore opportunities to share and distribute customers and visitors between attractions and components of the town centre. Make much more noise about what is in the town. Then attract more relevant and suitable businesses, there are plenty. Improve the market.</a:t>
            </a:r>
          </a:p>
          <a:p>
            <a:pPr marL="0" indent="0" fontAlgn="auto">
              <a:spcBef>
                <a:spcPts val="200"/>
              </a:spcBef>
              <a:spcAft>
                <a:spcPts val="200"/>
              </a:spcAft>
            </a:pPr>
            <a:r>
              <a:rPr lang="en-US" b="1"/>
              <a:t>Threats</a:t>
            </a:r>
            <a:r>
              <a:rPr lang="en-US"/>
              <a:t> - lack of funding, poor interest from property owners, who have bigger problems elsewhere. Increased appeal of other local and regional centres. Need to address physical issues to attract more businesses and customers.</a:t>
            </a:r>
          </a:p>
          <a:p>
            <a:pPr marL="0" indent="0" fontAlgn="auto"/>
            <a:endParaRPr lang="en-US"/>
          </a:p>
          <a:p>
            <a:pPr marL="0" indent="0" fontAlgn="auto"/>
            <a:endParaRPr lang="en-US"/>
          </a:p>
        </p:txBody>
      </p:sp>
      <p:pic>
        <p:nvPicPr>
          <p:cNvPr id="10" name="Picture 9" descr="A building with a closed sign&#10;&#10;Description automatically generated">
            <a:extLst>
              <a:ext uri="{FF2B5EF4-FFF2-40B4-BE49-F238E27FC236}">
                <a16:creationId xmlns:a16="http://schemas.microsoft.com/office/drawing/2014/main" id="{07E2673B-45FD-436C-902D-984BD9EECE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23693" y="1458300"/>
            <a:ext cx="1776000" cy="1350472"/>
          </a:xfrm>
          <a:prstGeom prst="rect">
            <a:avLst/>
          </a:prstGeom>
          <a:ln>
            <a:solidFill>
              <a:schemeClr val="bg1">
                <a:lumMod val="65000"/>
              </a:schemeClr>
            </a:solidFill>
          </a:ln>
        </p:spPr>
      </p:pic>
      <p:pic>
        <p:nvPicPr>
          <p:cNvPr id="13" name="Picture 12" descr="A store front with glass doors&#10;&#10;Description automatically generated">
            <a:extLst>
              <a:ext uri="{FF2B5EF4-FFF2-40B4-BE49-F238E27FC236}">
                <a16:creationId xmlns:a16="http://schemas.microsoft.com/office/drawing/2014/main" id="{98F97901-0075-2169-04DF-3A9EA42EEA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0447" y="1483110"/>
            <a:ext cx="1801340" cy="1331999"/>
          </a:xfrm>
          <a:prstGeom prst="rect">
            <a:avLst/>
          </a:prstGeom>
          <a:ln>
            <a:solidFill>
              <a:schemeClr val="bg1">
                <a:lumMod val="65000"/>
              </a:schemeClr>
            </a:solidFill>
          </a:ln>
        </p:spPr>
      </p:pic>
      <p:pic>
        <p:nvPicPr>
          <p:cNvPr id="19" name="Picture 18" descr="A tree in front of a building&#10;&#10;Description automatically generated">
            <a:extLst>
              <a:ext uri="{FF2B5EF4-FFF2-40B4-BE49-F238E27FC236}">
                <a16:creationId xmlns:a16="http://schemas.microsoft.com/office/drawing/2014/main" id="{9B16E316-DAA7-8361-4C87-E54924D5FD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4457" y="2954727"/>
            <a:ext cx="1776001" cy="1332001"/>
          </a:xfrm>
          <a:prstGeom prst="rect">
            <a:avLst/>
          </a:prstGeom>
          <a:ln>
            <a:solidFill>
              <a:schemeClr val="bg1">
                <a:lumMod val="65000"/>
              </a:schemeClr>
            </a:solidFill>
          </a:ln>
        </p:spPr>
      </p:pic>
      <p:pic>
        <p:nvPicPr>
          <p:cNvPr id="26" name="Picture 25" descr="A street with cars and people walking&#10;&#10;Description automatically generated">
            <a:extLst>
              <a:ext uri="{FF2B5EF4-FFF2-40B4-BE49-F238E27FC236}">
                <a16:creationId xmlns:a16="http://schemas.microsoft.com/office/drawing/2014/main" id="{49F853C6-2C54-A5D8-5486-C3752FC5C5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0258" y="4455684"/>
            <a:ext cx="1801341" cy="1351006"/>
          </a:xfrm>
          <a:prstGeom prst="rect">
            <a:avLst/>
          </a:prstGeom>
          <a:ln>
            <a:solidFill>
              <a:schemeClr val="bg1">
                <a:lumMod val="65000"/>
              </a:schemeClr>
            </a:solidFill>
          </a:ln>
        </p:spPr>
      </p:pic>
      <p:pic>
        <p:nvPicPr>
          <p:cNvPr id="28" name="Picture 27" descr="People standing outside a market&#10;&#10;Description automatically generated with medium confidence">
            <a:extLst>
              <a:ext uri="{FF2B5EF4-FFF2-40B4-BE49-F238E27FC236}">
                <a16:creationId xmlns:a16="http://schemas.microsoft.com/office/drawing/2014/main" id="{A4977C64-55A1-7ACF-504E-F9636FEAEB9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9735" y="4460394"/>
            <a:ext cx="1801343" cy="1351007"/>
          </a:xfrm>
          <a:prstGeom prst="rect">
            <a:avLst/>
          </a:prstGeom>
          <a:ln>
            <a:solidFill>
              <a:schemeClr val="bg1">
                <a:lumMod val="65000"/>
              </a:schemeClr>
            </a:solidFill>
          </a:ln>
        </p:spPr>
      </p:pic>
      <p:pic>
        <p:nvPicPr>
          <p:cNvPr id="30" name="Picture 29" descr="A board with papers on it&#10;&#10;Description automatically generated">
            <a:extLst>
              <a:ext uri="{FF2B5EF4-FFF2-40B4-BE49-F238E27FC236}">
                <a16:creationId xmlns:a16="http://schemas.microsoft.com/office/drawing/2014/main" id="{EEB53447-45C5-7F9F-1BDF-C7CAC87B71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20498" y="2954193"/>
            <a:ext cx="1801343" cy="1351007"/>
          </a:xfrm>
          <a:prstGeom prst="rect">
            <a:avLst/>
          </a:prstGeom>
          <a:ln>
            <a:solidFill>
              <a:schemeClr val="bg1">
                <a:lumMod val="65000"/>
              </a:schemeClr>
            </a:solidFill>
          </a:ln>
        </p:spPr>
      </p:pic>
    </p:spTree>
    <p:extLst>
      <p:ext uri="{BB962C8B-B14F-4D97-AF65-F5344CB8AC3E}">
        <p14:creationId xmlns:p14="http://schemas.microsoft.com/office/powerpoint/2010/main" val="382398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Survey of Businesses</a:t>
            </a:r>
          </a:p>
        </p:txBody>
      </p:sp>
    </p:spTree>
    <p:extLst>
      <p:ext uri="{BB962C8B-B14F-4D97-AF65-F5344CB8AC3E}">
        <p14:creationId xmlns:p14="http://schemas.microsoft.com/office/powerpoint/2010/main" val="248100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801706" y="1925999"/>
            <a:ext cx="6301058" cy="3641881"/>
          </a:xfrm>
        </p:spPr>
        <p:txBody>
          <a:bodyPr numCol="1">
            <a:noAutofit/>
          </a:bodyPr>
          <a:lstStyle/>
          <a:p>
            <a:pPr marL="0" indent="0"/>
            <a:r>
              <a:rPr lang="en-GB"/>
              <a:t>The businesses trading in the town centre were contacted and surveyed for their views and aspirations for the town centre.</a:t>
            </a:r>
          </a:p>
          <a:p>
            <a:pPr marL="0" indent="0"/>
            <a:r>
              <a:rPr lang="en-GB"/>
              <a:t>Questions in the survey were designed to capture information about the customer base, reasons for using the town centre, current and historic performance and views and opinions of the current offer and how the offer might be improved. Many of the individual questions and the survey format follows</a:t>
            </a:r>
            <a:r>
              <a:rPr lang="en-GB" sz="1100"/>
              <a:t> previous tried and tested questions, used successfully on many towns across the country. </a:t>
            </a:r>
          </a:p>
          <a:p>
            <a:pPr marL="0" indent="0"/>
            <a:r>
              <a:rPr lang="en-GB" sz="1100"/>
              <a:t>A bespoke questionnaire was developed for the project, based on a combination of previous town centre business engagement surveys, market growth surveys and other surveys used in the development of successful town and place action plans. </a:t>
            </a:r>
          </a:p>
          <a:p>
            <a:pPr marL="0" indent="0"/>
            <a:r>
              <a:rPr lang="en-GB" sz="1100"/>
              <a:t>The survey was </a:t>
            </a:r>
            <a:r>
              <a:rPr lang="en-GB"/>
              <a:t>distributed in person to businesses trading in Market Drayton on Wednesday 21 February (a market day) and Thursday 22 February. Completed surveys were collected later on the same day.</a:t>
            </a:r>
          </a:p>
          <a:p>
            <a:pPr marL="0" indent="0">
              <a:spcBef>
                <a:spcPts val="300"/>
              </a:spcBef>
              <a:spcAft>
                <a:spcPts val="300"/>
              </a:spcAft>
            </a:pPr>
            <a:r>
              <a:rPr lang="en-GB" sz="1100"/>
              <a:t>The questionnaire is attached as Appendix I. Given the excellent response and participation </a:t>
            </a:r>
            <a:r>
              <a:rPr lang="en-GB"/>
              <a:t>rate achieved, w</a:t>
            </a:r>
            <a:r>
              <a:rPr lang="en-GB" sz="1100"/>
              <a:t>e recommend that it is used on an annual or biannual cycle as the basis for ongoing monitoring of performance and improvement initiatives.</a:t>
            </a:r>
          </a:p>
          <a:p>
            <a:pPr marL="0" indent="0">
              <a:spcBef>
                <a:spcPts val="300"/>
              </a:spcBef>
              <a:spcAft>
                <a:spcPts val="300"/>
              </a:spcAft>
            </a:pPr>
            <a:r>
              <a:rPr lang="en-GB"/>
              <a:t>87 completed surveys have been collected in total, out of circa 128 distributed, which equates to a 68% response rate. The level of participation would indicate that businesses are interested in the future of the town centre.</a:t>
            </a:r>
          </a:p>
          <a:p>
            <a:pPr marL="0" indent="0">
              <a:spcBef>
                <a:spcPts val="300"/>
              </a:spcBef>
              <a:spcAft>
                <a:spcPts val="300"/>
              </a:spcAft>
            </a:pPr>
            <a:r>
              <a:rPr lang="en-GB"/>
              <a:t>The results of the business survey are reported over the following section. The area covered in the survey is shown on the plan overleaf.</a:t>
            </a:r>
          </a:p>
          <a:p>
            <a:pPr marL="0" indent="0">
              <a:spcBef>
                <a:spcPts val="300"/>
              </a:spcBef>
              <a:spcAft>
                <a:spcPts val="300"/>
              </a:spcAft>
            </a:pPr>
            <a:r>
              <a:rPr lang="en-GB"/>
              <a:t>Note due to multiple responses allowed, not all graphs in the following section total 100%.</a:t>
            </a:r>
          </a:p>
          <a:p>
            <a:pPr marL="0" indent="0">
              <a:spcBef>
                <a:spcPts val="300"/>
              </a:spcBef>
              <a:spcAft>
                <a:spcPts val="300"/>
              </a:spcAft>
            </a:pPr>
            <a:endParaRPr lang="en-GB" sz="1050"/>
          </a:p>
        </p:txBody>
      </p:sp>
      <p:sp>
        <p:nvSpPr>
          <p:cNvPr id="8" name="Content Placeholder 2">
            <a:extLst>
              <a:ext uri="{FF2B5EF4-FFF2-40B4-BE49-F238E27FC236}">
                <a16:creationId xmlns:a16="http://schemas.microsoft.com/office/drawing/2014/main" id="{686F0CD6-97C2-BF94-F609-666422730E75}"/>
              </a:ext>
            </a:extLst>
          </p:cNvPr>
          <p:cNvSpPr txBox="1">
            <a:spLocks/>
          </p:cNvSpPr>
          <p:nvPr/>
        </p:nvSpPr>
        <p:spPr>
          <a:xfrm>
            <a:off x="801457" y="1683499"/>
            <a:ext cx="2884718"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4.1	</a:t>
            </a: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Introduction and Survey Distribution Area</a:t>
            </a:r>
            <a:endParaRPr lang="en-GB" sz="1100" b="1">
              <a:solidFill>
                <a:schemeClr val="accent1"/>
              </a:solidFill>
            </a:endParaRPr>
          </a:p>
        </p:txBody>
      </p:sp>
      <p:sp>
        <p:nvSpPr>
          <p:cNvPr id="9" name="Content Placeholder 2">
            <a:extLst>
              <a:ext uri="{FF2B5EF4-FFF2-40B4-BE49-F238E27FC236}">
                <a16:creationId xmlns:a16="http://schemas.microsoft.com/office/drawing/2014/main" id="{3561564B-6BD1-A4A8-C214-DB1FB0CAD2A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spTree>
    <p:extLst>
      <p:ext uri="{BB962C8B-B14F-4D97-AF65-F5344CB8AC3E}">
        <p14:creationId xmlns:p14="http://schemas.microsoft.com/office/powerpoint/2010/main" val="2662438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Content Placeholder 2">
            <a:extLst>
              <a:ext uri="{FF2B5EF4-FFF2-40B4-BE49-F238E27FC236}">
                <a16:creationId xmlns:a16="http://schemas.microsoft.com/office/drawing/2014/main" id="{686F0CD6-97C2-BF94-F609-666422730E75}"/>
              </a:ext>
            </a:extLst>
          </p:cNvPr>
          <p:cNvSpPr txBox="1">
            <a:spLocks/>
          </p:cNvSpPr>
          <p:nvPr/>
        </p:nvSpPr>
        <p:spPr>
          <a:xfrm>
            <a:off x="801457" y="1683499"/>
            <a:ext cx="346272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	Introduction and Survey Distribution Area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cont’d.</a:t>
            </a:r>
          </a:p>
        </p:txBody>
      </p:sp>
      <p:sp>
        <p:nvSpPr>
          <p:cNvPr id="9" name="Content Placeholder 2">
            <a:extLst>
              <a:ext uri="{FF2B5EF4-FFF2-40B4-BE49-F238E27FC236}">
                <a16:creationId xmlns:a16="http://schemas.microsoft.com/office/drawing/2014/main" id="{3561564B-6BD1-A4A8-C214-DB1FB0CAD2A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pic>
        <p:nvPicPr>
          <p:cNvPr id="5" name="Content Placeholder 4">
            <a:extLst>
              <a:ext uri="{FF2B5EF4-FFF2-40B4-BE49-F238E27FC236}">
                <a16:creationId xmlns:a16="http://schemas.microsoft.com/office/drawing/2014/main" id="{00062D16-5FBA-4B72-3AF3-3CD85DBC1C78}"/>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05010" y="1908175"/>
            <a:ext cx="4713806" cy="4041775"/>
          </a:xfrm>
          <a:prstGeom prst="rect">
            <a:avLst/>
          </a:prstGeom>
        </p:spPr>
      </p:pic>
      <p:sp>
        <p:nvSpPr>
          <p:cNvPr id="7" name="Freeform: Shape 6">
            <a:extLst>
              <a:ext uri="{FF2B5EF4-FFF2-40B4-BE49-F238E27FC236}">
                <a16:creationId xmlns:a16="http://schemas.microsoft.com/office/drawing/2014/main" id="{A36F2DF4-5BDC-013F-BC35-3CAF0531C9E2}"/>
              </a:ext>
            </a:extLst>
          </p:cNvPr>
          <p:cNvSpPr/>
          <p:nvPr/>
        </p:nvSpPr>
        <p:spPr>
          <a:xfrm>
            <a:off x="1533236" y="2161309"/>
            <a:ext cx="3796146" cy="3606079"/>
          </a:xfrm>
          <a:custGeom>
            <a:avLst/>
            <a:gdLst>
              <a:gd name="connsiteX0" fmla="*/ 1191491 w 3796146"/>
              <a:gd name="connsiteY0" fmla="*/ 2401455 h 3592946"/>
              <a:gd name="connsiteX1" fmla="*/ 0 w 3796146"/>
              <a:gd name="connsiteY1" fmla="*/ 701964 h 3592946"/>
              <a:gd name="connsiteX2" fmla="*/ 1025237 w 3796146"/>
              <a:gd name="connsiteY2" fmla="*/ 0 h 3592946"/>
              <a:gd name="connsiteX3" fmla="*/ 2105891 w 3796146"/>
              <a:gd name="connsiteY3" fmla="*/ 1570182 h 3592946"/>
              <a:gd name="connsiteX4" fmla="*/ 3251200 w 3796146"/>
              <a:gd name="connsiteY4" fmla="*/ 858982 h 3592946"/>
              <a:gd name="connsiteX5" fmla="*/ 3796146 w 3796146"/>
              <a:gd name="connsiteY5" fmla="*/ 2004291 h 3592946"/>
              <a:gd name="connsiteX6" fmla="*/ 2059709 w 3796146"/>
              <a:gd name="connsiteY6" fmla="*/ 3583709 h 3592946"/>
              <a:gd name="connsiteX7" fmla="*/ 1219200 w 3796146"/>
              <a:gd name="connsiteY7" fmla="*/ 3592946 h 3592946"/>
              <a:gd name="connsiteX8" fmla="*/ 581891 w 3796146"/>
              <a:gd name="connsiteY8" fmla="*/ 2697018 h 3592946"/>
              <a:gd name="connsiteX9" fmla="*/ 1191491 w 3796146"/>
              <a:gd name="connsiteY9" fmla="*/ 2401455 h 3592946"/>
              <a:gd name="connsiteX0" fmla="*/ 1105766 w 3796146"/>
              <a:gd name="connsiteY0" fmla="*/ 2315730 h 3592946"/>
              <a:gd name="connsiteX1" fmla="*/ 0 w 3796146"/>
              <a:gd name="connsiteY1" fmla="*/ 701964 h 3592946"/>
              <a:gd name="connsiteX2" fmla="*/ 1025237 w 3796146"/>
              <a:gd name="connsiteY2" fmla="*/ 0 h 3592946"/>
              <a:gd name="connsiteX3" fmla="*/ 2105891 w 3796146"/>
              <a:gd name="connsiteY3" fmla="*/ 1570182 h 3592946"/>
              <a:gd name="connsiteX4" fmla="*/ 3251200 w 3796146"/>
              <a:gd name="connsiteY4" fmla="*/ 858982 h 3592946"/>
              <a:gd name="connsiteX5" fmla="*/ 3796146 w 3796146"/>
              <a:gd name="connsiteY5" fmla="*/ 2004291 h 3592946"/>
              <a:gd name="connsiteX6" fmla="*/ 2059709 w 3796146"/>
              <a:gd name="connsiteY6" fmla="*/ 3583709 h 3592946"/>
              <a:gd name="connsiteX7" fmla="*/ 1219200 w 3796146"/>
              <a:gd name="connsiteY7" fmla="*/ 3592946 h 3592946"/>
              <a:gd name="connsiteX8" fmla="*/ 581891 w 3796146"/>
              <a:gd name="connsiteY8" fmla="*/ 2697018 h 3592946"/>
              <a:gd name="connsiteX9" fmla="*/ 1105766 w 3796146"/>
              <a:gd name="connsiteY9" fmla="*/ 2315730 h 3592946"/>
              <a:gd name="connsiteX0" fmla="*/ 1105766 w 3796146"/>
              <a:gd name="connsiteY0" fmla="*/ 2315730 h 3592946"/>
              <a:gd name="connsiteX1" fmla="*/ 0 w 3796146"/>
              <a:gd name="connsiteY1" fmla="*/ 701964 h 3592946"/>
              <a:gd name="connsiteX2" fmla="*/ 1025237 w 3796146"/>
              <a:gd name="connsiteY2" fmla="*/ 0 h 3592946"/>
              <a:gd name="connsiteX3" fmla="*/ 2134466 w 3796146"/>
              <a:gd name="connsiteY3" fmla="*/ 1611457 h 3592946"/>
              <a:gd name="connsiteX4" fmla="*/ 3251200 w 3796146"/>
              <a:gd name="connsiteY4" fmla="*/ 858982 h 3592946"/>
              <a:gd name="connsiteX5" fmla="*/ 3796146 w 3796146"/>
              <a:gd name="connsiteY5" fmla="*/ 2004291 h 3592946"/>
              <a:gd name="connsiteX6" fmla="*/ 2059709 w 3796146"/>
              <a:gd name="connsiteY6" fmla="*/ 3583709 h 3592946"/>
              <a:gd name="connsiteX7" fmla="*/ 1219200 w 3796146"/>
              <a:gd name="connsiteY7" fmla="*/ 3592946 h 3592946"/>
              <a:gd name="connsiteX8" fmla="*/ 581891 w 3796146"/>
              <a:gd name="connsiteY8" fmla="*/ 2697018 h 3592946"/>
              <a:gd name="connsiteX9" fmla="*/ 1105766 w 3796146"/>
              <a:gd name="connsiteY9" fmla="*/ 2315730 h 3592946"/>
              <a:gd name="connsiteX0" fmla="*/ 1105766 w 3796146"/>
              <a:gd name="connsiteY0" fmla="*/ 2315730 h 3606079"/>
              <a:gd name="connsiteX1" fmla="*/ 0 w 3796146"/>
              <a:gd name="connsiteY1" fmla="*/ 701964 h 3606079"/>
              <a:gd name="connsiteX2" fmla="*/ 1025237 w 3796146"/>
              <a:gd name="connsiteY2" fmla="*/ 0 h 3606079"/>
              <a:gd name="connsiteX3" fmla="*/ 2134466 w 3796146"/>
              <a:gd name="connsiteY3" fmla="*/ 1611457 h 3606079"/>
              <a:gd name="connsiteX4" fmla="*/ 3251200 w 3796146"/>
              <a:gd name="connsiteY4" fmla="*/ 858982 h 3606079"/>
              <a:gd name="connsiteX5" fmla="*/ 3796146 w 3796146"/>
              <a:gd name="connsiteY5" fmla="*/ 2004291 h 3606079"/>
              <a:gd name="connsiteX6" fmla="*/ 2914939 w 3796146"/>
              <a:gd name="connsiteY6" fmla="*/ 3606079 h 3606079"/>
              <a:gd name="connsiteX7" fmla="*/ 2059709 w 3796146"/>
              <a:gd name="connsiteY7" fmla="*/ 3583709 h 3606079"/>
              <a:gd name="connsiteX8" fmla="*/ 1219200 w 3796146"/>
              <a:gd name="connsiteY8" fmla="*/ 3592946 h 3606079"/>
              <a:gd name="connsiteX9" fmla="*/ 581891 w 3796146"/>
              <a:gd name="connsiteY9" fmla="*/ 2697018 h 3606079"/>
              <a:gd name="connsiteX10" fmla="*/ 1105766 w 3796146"/>
              <a:gd name="connsiteY10" fmla="*/ 2315730 h 3606079"/>
              <a:gd name="connsiteX0" fmla="*/ 1105766 w 3796146"/>
              <a:gd name="connsiteY0" fmla="*/ 2315730 h 3606079"/>
              <a:gd name="connsiteX1" fmla="*/ 0 w 3796146"/>
              <a:gd name="connsiteY1" fmla="*/ 701964 h 3606079"/>
              <a:gd name="connsiteX2" fmla="*/ 1025237 w 3796146"/>
              <a:gd name="connsiteY2" fmla="*/ 0 h 3606079"/>
              <a:gd name="connsiteX3" fmla="*/ 2134466 w 3796146"/>
              <a:gd name="connsiteY3" fmla="*/ 1611457 h 3606079"/>
              <a:gd name="connsiteX4" fmla="*/ 3251200 w 3796146"/>
              <a:gd name="connsiteY4" fmla="*/ 858982 h 3606079"/>
              <a:gd name="connsiteX5" fmla="*/ 3796146 w 3796146"/>
              <a:gd name="connsiteY5" fmla="*/ 2004291 h 3606079"/>
              <a:gd name="connsiteX6" fmla="*/ 2914939 w 3796146"/>
              <a:gd name="connsiteY6" fmla="*/ 3606079 h 3606079"/>
              <a:gd name="connsiteX7" fmla="*/ 2059709 w 3796146"/>
              <a:gd name="connsiteY7" fmla="*/ 3583709 h 3606079"/>
              <a:gd name="connsiteX8" fmla="*/ 1219200 w 3796146"/>
              <a:gd name="connsiteY8" fmla="*/ 3592946 h 3606079"/>
              <a:gd name="connsiteX9" fmla="*/ 581891 w 3796146"/>
              <a:gd name="connsiteY9" fmla="*/ 2697018 h 3606079"/>
              <a:gd name="connsiteX10" fmla="*/ 1105766 w 3796146"/>
              <a:gd name="connsiteY10" fmla="*/ 2315730 h 36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6146" h="3606079">
                <a:moveTo>
                  <a:pt x="1105766" y="2315730"/>
                </a:moveTo>
                <a:lnTo>
                  <a:pt x="0" y="701964"/>
                </a:lnTo>
                <a:lnTo>
                  <a:pt x="1025237" y="0"/>
                </a:lnTo>
                <a:lnTo>
                  <a:pt x="2134466" y="1611457"/>
                </a:lnTo>
                <a:lnTo>
                  <a:pt x="3251200" y="858982"/>
                </a:lnTo>
                <a:lnTo>
                  <a:pt x="3796146" y="2004291"/>
                </a:lnTo>
                <a:cubicBezTo>
                  <a:pt x="3502410" y="2266758"/>
                  <a:pt x="3318213" y="3367425"/>
                  <a:pt x="2914939" y="3606079"/>
                </a:cubicBezTo>
                <a:lnTo>
                  <a:pt x="2059709" y="3583709"/>
                </a:lnTo>
                <a:lnTo>
                  <a:pt x="1219200" y="3592946"/>
                </a:lnTo>
                <a:lnTo>
                  <a:pt x="581891" y="2697018"/>
                </a:lnTo>
                <a:lnTo>
                  <a:pt x="1105766" y="2315730"/>
                </a:lnTo>
                <a:close/>
              </a:path>
            </a:pathLst>
          </a:custGeom>
          <a:noFill/>
          <a:ln w="349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167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068"/>
            <a:ext cx="7778722"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4.2 	</a:t>
            </a:r>
            <a:r>
              <a:rPr lang="en-US" sz="1100" b="1">
                <a:solidFill>
                  <a:schemeClr val="accent1"/>
                </a:solidFill>
              </a:rPr>
              <a:t>What type of business do you operate? </a:t>
            </a:r>
            <a:endParaRPr lang="en-GB" sz="1100" b="1">
              <a:solidFill>
                <a:schemeClr val="accent1"/>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084763"/>
            <a:ext cx="7923194" cy="965055"/>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spcAft>
                <a:spcPts val="300"/>
              </a:spcAft>
              <a:buNone/>
            </a:pPr>
            <a:r>
              <a:rPr lang="en-GB" sz="1100">
                <a:ea typeface="Source Sans Pro" panose="020B0503030403020204" pitchFamily="34" charset="0"/>
                <a:cs typeface="Calibri" panose="020F0502020204030204" pitchFamily="34" charset="0"/>
              </a:rPr>
              <a:t>The survey achieved a good spread of key retail categories, including 18 responses from market traders.</a:t>
            </a:r>
          </a:p>
          <a:p>
            <a:pPr marL="0" lvl="0" indent="0">
              <a:spcBef>
                <a:spcPts val="600"/>
              </a:spcBef>
              <a:spcAft>
                <a:spcPts val="300"/>
              </a:spcAft>
              <a:buNone/>
            </a:pPr>
            <a:r>
              <a:rPr lang="en-GB" sz="1100">
                <a:ea typeface="Source Sans Pro" panose="020B0503030403020204" pitchFamily="34" charset="0"/>
                <a:cs typeface="Calibri" panose="020F0502020204030204" pitchFamily="34" charset="0"/>
              </a:rPr>
              <a:t>The response mix, reflects the broad mix of the town centre, and provides a good base for analysis.</a:t>
            </a:r>
            <a:endParaRPr lang="en-GB" sz="1100">
              <a:solidFill>
                <a:srgbClr val="FF0000"/>
              </a:solidFill>
              <a:ea typeface="Source Sans Pro" panose="020B050303040302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C9C8A64D-214E-D652-5156-A15B8657E505}"/>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graphicFrame>
        <p:nvGraphicFramePr>
          <p:cNvPr id="3" name="Chart 2">
            <a:extLst>
              <a:ext uri="{FF2B5EF4-FFF2-40B4-BE49-F238E27FC236}">
                <a16:creationId xmlns:a16="http://schemas.microsoft.com/office/drawing/2014/main" id="{3290E8E4-4DB5-4D6D-8819-D21BB2F6FD4E}"/>
              </a:ext>
            </a:extLst>
          </p:cNvPr>
          <p:cNvGraphicFramePr>
            <a:graphicFrameLocks/>
          </p:cNvGraphicFramePr>
          <p:nvPr>
            <p:extLst>
              <p:ext uri="{D42A27DB-BD31-4B8C-83A1-F6EECF244321}">
                <p14:modId xmlns:p14="http://schemas.microsoft.com/office/powerpoint/2010/main" val="390557369"/>
              </p:ext>
            </p:extLst>
          </p:nvPr>
        </p:nvGraphicFramePr>
        <p:xfrm>
          <a:off x="783110" y="1919340"/>
          <a:ext cx="7794252" cy="3165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8604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068"/>
            <a:ext cx="7778722"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4.3 	</a:t>
            </a:r>
            <a:r>
              <a:rPr lang="en-US" sz="1100" b="1">
                <a:solidFill>
                  <a:schemeClr val="accent1"/>
                </a:solidFill>
              </a:rPr>
              <a:t>In your opinion, what are the main reasons for customers to be in Market Drayton these days?</a:t>
            </a:r>
            <a:endParaRPr lang="en-GB" sz="1100" b="1">
              <a:solidFill>
                <a:schemeClr val="accent1"/>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084763"/>
            <a:ext cx="7946758" cy="900112"/>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600"/>
              </a:spcBef>
              <a:spcAft>
                <a:spcPts val="300"/>
              </a:spcAft>
            </a:pPr>
            <a:r>
              <a:rPr lang="en-GB" sz="1100">
                <a:cs typeface="Calibri" panose="020F0502020204030204" pitchFamily="34" charset="0"/>
              </a:rPr>
              <a:t>In regards key reasons for customers to visit the town centre, there are multiple reasons for visiting, with living nearby dominating the list.</a:t>
            </a:r>
          </a:p>
          <a:p>
            <a:pPr marL="0" lvl="0" indent="0">
              <a:spcBef>
                <a:spcPts val="600"/>
              </a:spcBef>
              <a:spcAft>
                <a:spcPts val="300"/>
              </a:spcAft>
            </a:pPr>
            <a:r>
              <a:rPr lang="en-GB" sz="1100">
                <a:cs typeface="Calibri" panose="020F0502020204030204" pitchFamily="34" charset="0"/>
              </a:rPr>
              <a:t>Working nearby and shopping generally, using health and beauty services, and eating / drinking are the main secondary reasons.</a:t>
            </a:r>
          </a:p>
          <a:p>
            <a:pPr marL="0" lvl="0" indent="0">
              <a:spcBef>
                <a:spcPts val="600"/>
              </a:spcBef>
              <a:spcAft>
                <a:spcPts val="300"/>
              </a:spcAft>
            </a:pPr>
            <a:r>
              <a:rPr lang="en-GB" sz="1100">
                <a:cs typeface="Calibri" panose="020F0502020204030204" pitchFamily="34" charset="0"/>
              </a:rPr>
              <a:t>Market specific shoppers also feature strongly </a:t>
            </a:r>
            <a:r>
              <a:rPr lang="en-GB" sz="1100">
                <a:ea typeface="Source Sans Pro" panose="020B0503030403020204" pitchFamily="34" charset="0"/>
                <a:cs typeface="Calibri" panose="020F0502020204030204" pitchFamily="34" charset="0"/>
              </a:rPr>
              <a:t>given the market being mainly on Wednesdays. Tourist and leisure users are less of a noticeable visit driver.</a:t>
            </a:r>
          </a:p>
        </p:txBody>
      </p:sp>
      <p:sp>
        <p:nvSpPr>
          <p:cNvPr id="11" name="Content Placeholder 2">
            <a:extLst>
              <a:ext uri="{FF2B5EF4-FFF2-40B4-BE49-F238E27FC236}">
                <a16:creationId xmlns:a16="http://schemas.microsoft.com/office/drawing/2014/main" id="{C9C8A64D-214E-D652-5156-A15B8657E505}"/>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graphicFrame>
        <p:nvGraphicFramePr>
          <p:cNvPr id="3" name="Chart 2">
            <a:extLst>
              <a:ext uri="{FF2B5EF4-FFF2-40B4-BE49-F238E27FC236}">
                <a16:creationId xmlns:a16="http://schemas.microsoft.com/office/drawing/2014/main" id="{ECA8979F-1556-4826-AE9F-E669BDBFE18D}"/>
              </a:ext>
            </a:extLst>
          </p:cNvPr>
          <p:cNvGraphicFramePr>
            <a:graphicFrameLocks/>
          </p:cNvGraphicFramePr>
          <p:nvPr>
            <p:extLst>
              <p:ext uri="{D42A27DB-BD31-4B8C-83A1-F6EECF244321}">
                <p14:modId xmlns:p14="http://schemas.microsoft.com/office/powerpoint/2010/main" val="789314700"/>
              </p:ext>
            </p:extLst>
          </p:nvPr>
        </p:nvGraphicFramePr>
        <p:xfrm>
          <a:off x="783110" y="1922102"/>
          <a:ext cx="7965354" cy="3162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120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74638"/>
            <a:ext cx="8298850" cy="1143000"/>
          </a:xfrm>
        </p:spPr>
        <p:txBody>
          <a:bodyPr>
            <a:normAutofit/>
          </a:bodyPr>
          <a:lstStyle/>
          <a:p>
            <a:r>
              <a:rPr lang="en-US" sz="2400">
                <a:solidFill>
                  <a:schemeClr val="tx1">
                    <a:lumMod val="50000"/>
                    <a:lumOff val="50000"/>
                  </a:schemeClr>
                </a:solidFill>
              </a:rPr>
              <a:t>Market Drayton Town Centre - Strategy &amp; Action Plan</a:t>
            </a:r>
            <a:endParaRPr lang="en-GB" sz="2400">
              <a:solidFill>
                <a:schemeClr val="tx1">
                  <a:lumMod val="50000"/>
                  <a:lumOff val="50000"/>
                </a:schemeClr>
              </a:solidFill>
            </a:endParaRPr>
          </a:p>
        </p:txBody>
      </p:sp>
      <p:sp>
        <p:nvSpPr>
          <p:cNvPr id="3" name="TextBox 2"/>
          <p:cNvSpPr txBox="1"/>
          <p:nvPr/>
        </p:nvSpPr>
        <p:spPr>
          <a:xfrm>
            <a:off x="706061" y="1436995"/>
            <a:ext cx="4153971" cy="3962623"/>
          </a:xfrm>
          <a:prstGeom prst="rect">
            <a:avLst/>
          </a:prstGeom>
          <a:noFill/>
        </p:spPr>
        <p:txBody>
          <a:bodyPr wrap="square" rtlCol="0">
            <a:spAutoFit/>
          </a:bodyPr>
          <a:lstStyle/>
          <a:p>
            <a:pPr marL="268288" indent="-268288">
              <a:spcBef>
                <a:spcPts val="0"/>
              </a:spcBef>
              <a:spcAft>
                <a:spcPts val="900"/>
              </a:spcAft>
              <a:tabLst>
                <a:tab pos="3854450" algn="r"/>
              </a:tabLst>
            </a:pPr>
            <a:r>
              <a:rPr lang="en-GB" sz="1100"/>
              <a:t>1.0	Introduction to The Retail Group	2</a:t>
            </a:r>
          </a:p>
          <a:p>
            <a:pPr marL="268288" indent="-268288">
              <a:spcBef>
                <a:spcPts val="0"/>
              </a:spcBef>
              <a:spcAft>
                <a:spcPts val="900"/>
              </a:spcAft>
              <a:tabLst>
                <a:tab pos="3854450" algn="r"/>
              </a:tabLst>
            </a:pPr>
            <a:r>
              <a:rPr lang="en-GB" sz="1100"/>
              <a:t>2.0	Project Overview	3</a:t>
            </a:r>
          </a:p>
          <a:p>
            <a:pPr marL="268288" indent="-268288">
              <a:spcBef>
                <a:spcPts val="0"/>
              </a:spcBef>
              <a:spcAft>
                <a:spcPts val="900"/>
              </a:spcAft>
              <a:tabLst>
                <a:tab pos="3854450" algn="r"/>
              </a:tabLst>
            </a:pPr>
            <a:r>
              <a:rPr lang="en-GB" sz="1100"/>
              <a:t>3.0	Place Review	5</a:t>
            </a:r>
          </a:p>
          <a:p>
            <a:pPr marL="268288" indent="-268288">
              <a:spcBef>
                <a:spcPts val="0"/>
              </a:spcBef>
              <a:spcAft>
                <a:spcPts val="900"/>
              </a:spcAft>
              <a:tabLst>
                <a:tab pos="3854450" algn="r"/>
              </a:tabLst>
            </a:pPr>
            <a:r>
              <a:rPr lang="en-GB" sz="1100"/>
              <a:t>4.0	Survey of Businesses	14</a:t>
            </a:r>
          </a:p>
          <a:p>
            <a:pPr marL="268288" indent="-268288">
              <a:spcBef>
                <a:spcPts val="0"/>
              </a:spcBef>
              <a:spcAft>
                <a:spcPts val="900"/>
              </a:spcAft>
              <a:tabLst>
                <a:tab pos="3854450" algn="r"/>
              </a:tabLst>
            </a:pPr>
            <a:r>
              <a:rPr lang="en-GB" sz="1100"/>
              <a:t>5.0	Stakeholder Engagement	35</a:t>
            </a:r>
          </a:p>
          <a:p>
            <a:pPr marL="268288" indent="-268288">
              <a:spcBef>
                <a:spcPts val="0"/>
              </a:spcBef>
              <a:spcAft>
                <a:spcPts val="900"/>
              </a:spcAft>
              <a:tabLst>
                <a:tab pos="3854450" algn="r"/>
              </a:tabLst>
            </a:pPr>
            <a:r>
              <a:rPr lang="en-GB" sz="1100"/>
              <a:t>6.0	Resident Information &amp; Wider Context	42</a:t>
            </a:r>
          </a:p>
          <a:p>
            <a:pPr marL="268288" indent="-268288">
              <a:spcBef>
                <a:spcPts val="0"/>
              </a:spcBef>
              <a:spcAft>
                <a:spcPts val="900"/>
              </a:spcAft>
              <a:tabLst>
                <a:tab pos="3854450" algn="r"/>
              </a:tabLst>
            </a:pPr>
            <a:r>
              <a:rPr lang="en-GB" sz="1100"/>
              <a:t>7.0	Trends &amp; Benchmark Centres Review	49</a:t>
            </a:r>
          </a:p>
          <a:p>
            <a:pPr marL="268288" indent="-268288">
              <a:spcBef>
                <a:spcPts val="0"/>
              </a:spcBef>
              <a:spcAft>
                <a:spcPts val="900"/>
              </a:spcAft>
              <a:tabLst>
                <a:tab pos="3854450" algn="r"/>
              </a:tabLst>
            </a:pPr>
            <a:r>
              <a:rPr lang="en-GB" sz="1100"/>
              <a:t>8.0	Study Conclusions	55</a:t>
            </a:r>
          </a:p>
          <a:p>
            <a:pPr marL="268288" indent="-268288">
              <a:spcBef>
                <a:spcPts val="0"/>
              </a:spcBef>
              <a:spcAft>
                <a:spcPts val="900"/>
              </a:spcAft>
              <a:tabLst>
                <a:tab pos="3854450" algn="r"/>
              </a:tabLst>
            </a:pPr>
            <a:r>
              <a:rPr lang="en-GB" sz="1100"/>
              <a:t>9.0	Recommended Future Strategy &amp; Action Plan	59</a:t>
            </a:r>
          </a:p>
          <a:p>
            <a:pPr marL="268288" indent="-268288">
              <a:spcBef>
                <a:spcPts val="0"/>
              </a:spcBef>
              <a:spcAft>
                <a:spcPts val="900"/>
              </a:spcAft>
              <a:tabLst>
                <a:tab pos="3854450" algn="r"/>
              </a:tabLst>
            </a:pPr>
            <a:endParaRPr lang="en-GB" sz="1100"/>
          </a:p>
          <a:p>
            <a:pPr marL="268288" indent="-268288">
              <a:spcBef>
                <a:spcPts val="0"/>
              </a:spcBef>
              <a:spcAft>
                <a:spcPts val="900"/>
              </a:spcAft>
              <a:tabLst>
                <a:tab pos="3854450" algn="r"/>
              </a:tabLst>
            </a:pPr>
            <a:r>
              <a:rPr lang="en-GB" sz="1100"/>
              <a:t>Appendices</a:t>
            </a:r>
          </a:p>
          <a:p>
            <a:pPr marL="268288" indent="-268288">
              <a:spcBef>
                <a:spcPts val="0"/>
              </a:spcBef>
              <a:spcAft>
                <a:spcPts val="900"/>
              </a:spcAft>
              <a:tabLst>
                <a:tab pos="3854450" algn="r"/>
              </a:tabLst>
            </a:pPr>
            <a:r>
              <a:rPr lang="en-GB" sz="1100"/>
              <a:t>I	Business Survey Questionnaire</a:t>
            </a:r>
          </a:p>
          <a:p>
            <a:pPr marL="268288" indent="-268288">
              <a:spcBef>
                <a:spcPts val="0"/>
              </a:spcBef>
              <a:spcAft>
                <a:spcPts val="900"/>
              </a:spcAft>
              <a:tabLst>
                <a:tab pos="3854450" algn="r"/>
              </a:tabLst>
            </a:pPr>
            <a:r>
              <a:rPr lang="en-GB" sz="1100"/>
              <a:t>II 	Stakeholder Survey Questionnaire</a:t>
            </a:r>
          </a:p>
          <a:p>
            <a:pPr marL="268288" indent="-268288">
              <a:spcBef>
                <a:spcPts val="0"/>
              </a:spcBef>
              <a:spcAft>
                <a:spcPts val="900"/>
              </a:spcAft>
              <a:tabLst>
                <a:tab pos="3854450" algn="r"/>
              </a:tabLst>
            </a:pPr>
            <a:endParaRPr lang="en-GB" sz="1100">
              <a:highlight>
                <a:srgbClr val="FFFF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3E70D93C-D883-662A-9F71-32E5757484FC}"/>
              </a:ext>
            </a:extLst>
          </p:cNvPr>
          <p:cNvSpPr txBox="1">
            <a:spLocks/>
          </p:cNvSpPr>
          <p:nvPr/>
        </p:nvSpPr>
        <p:spPr>
          <a:xfrm>
            <a:off x="803963" y="1686068"/>
            <a:ext cx="544292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4.4</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	Which of the following best describe your customers?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C70E2700-FD2F-63DF-2D5C-0102C7FEE61C}"/>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3" name="Content Placeholder 2"/>
          <p:cNvSpPr>
            <a:spLocks noGrp="1"/>
          </p:cNvSpPr>
          <p:nvPr>
            <p:ph sz="quarter" idx="10"/>
          </p:nvPr>
        </p:nvSpPr>
        <p:spPr>
          <a:xfrm>
            <a:off x="803963" y="5084762"/>
            <a:ext cx="7930462" cy="865187"/>
          </a:xfrm>
        </p:spPr>
        <p:txBody>
          <a:bodyPr>
            <a:normAutofit/>
          </a:bodyPr>
          <a:lstStyle/>
          <a:p>
            <a:pPr marL="0" indent="0" fontAlgn="base">
              <a:spcBef>
                <a:spcPts val="600"/>
              </a:spcBef>
              <a:spcAft>
                <a:spcPts val="300"/>
              </a:spcAft>
              <a:buNone/>
            </a:pPr>
            <a:r>
              <a:rPr lang="en-GB" sz="1100">
                <a:cs typeface="Calibri" panose="020F0502020204030204" pitchFamily="34" charset="0"/>
              </a:rPr>
              <a:t>In terms of customer profile, two descriptions dominate, regulars and elderly. Beyond this, a third of businesses have browsers.</a:t>
            </a:r>
          </a:p>
          <a:p>
            <a:pPr marL="0" indent="0" fontAlgn="base">
              <a:spcBef>
                <a:spcPts val="600"/>
              </a:spcBef>
              <a:spcAft>
                <a:spcPts val="300"/>
              </a:spcAft>
              <a:buNone/>
            </a:pPr>
            <a:r>
              <a:rPr lang="en-GB" sz="1100">
                <a:cs typeface="Calibri" panose="020F0502020204030204" pitchFamily="34" charset="0"/>
              </a:rPr>
              <a:t>That said, a third of businesses also report family groups and young customers.</a:t>
            </a:r>
          </a:p>
          <a:p>
            <a:pPr marL="0" indent="0" fontAlgn="base">
              <a:spcBef>
                <a:spcPts val="600"/>
              </a:spcBef>
              <a:spcAft>
                <a:spcPts val="300"/>
              </a:spcAft>
              <a:buNone/>
            </a:pPr>
            <a:r>
              <a:rPr lang="en-GB" sz="1100">
                <a:cs typeface="Calibri" panose="020F0502020204030204" pitchFamily="34" charset="0"/>
              </a:rPr>
              <a:t>Customers are also value and quality seekers. Time pressed and an interest in fashion are not words used to describe existing customers.</a:t>
            </a:r>
          </a:p>
        </p:txBody>
      </p:sp>
      <p:graphicFrame>
        <p:nvGraphicFramePr>
          <p:cNvPr id="5" name="Chart 4">
            <a:extLst>
              <a:ext uri="{FF2B5EF4-FFF2-40B4-BE49-F238E27FC236}">
                <a16:creationId xmlns:a16="http://schemas.microsoft.com/office/drawing/2014/main" id="{A32D74A9-8174-44C4-B7C6-234C659E3C8D}"/>
              </a:ext>
            </a:extLst>
          </p:cNvPr>
          <p:cNvGraphicFramePr>
            <a:graphicFrameLocks/>
          </p:cNvGraphicFramePr>
          <p:nvPr>
            <p:extLst>
              <p:ext uri="{D42A27DB-BD31-4B8C-83A1-F6EECF244321}">
                <p14:modId xmlns:p14="http://schemas.microsoft.com/office/powerpoint/2010/main" val="4255742324"/>
              </p:ext>
            </p:extLst>
          </p:nvPr>
        </p:nvGraphicFramePr>
        <p:xfrm>
          <a:off x="785856" y="1928242"/>
          <a:ext cx="7930461" cy="3156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194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3E70D93C-D883-662A-9F71-32E5757484FC}"/>
              </a:ext>
            </a:extLst>
          </p:cNvPr>
          <p:cNvSpPr txBox="1">
            <a:spLocks/>
          </p:cNvSpPr>
          <p:nvPr/>
        </p:nvSpPr>
        <p:spPr>
          <a:xfrm>
            <a:off x="803963" y="1686068"/>
            <a:ext cx="5442928"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4.5</a:t>
            </a:r>
            <a:r>
              <a:rPr lang="en-US" sz="1100" b="1">
                <a:solidFill>
                  <a:schemeClr val="accent1"/>
                </a:solidFill>
              </a:rPr>
              <a:t>	How often do your regular customers typically visit you? What is the trend to last year? </a:t>
            </a:r>
            <a:endParaRPr lang="en-GB" sz="1100" b="1">
              <a:solidFill>
                <a:schemeClr val="accent1"/>
              </a:solidFill>
            </a:endParaRPr>
          </a:p>
        </p:txBody>
      </p:sp>
      <p:sp>
        <p:nvSpPr>
          <p:cNvPr id="9" name="Content Placeholder 2">
            <a:extLst>
              <a:ext uri="{FF2B5EF4-FFF2-40B4-BE49-F238E27FC236}">
                <a16:creationId xmlns:a16="http://schemas.microsoft.com/office/drawing/2014/main" id="{C70E2700-FD2F-63DF-2D5C-0102C7FEE61C}"/>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sp>
        <p:nvSpPr>
          <p:cNvPr id="3" name="Content Placeholder 2"/>
          <p:cNvSpPr>
            <a:spLocks noGrp="1"/>
          </p:cNvSpPr>
          <p:nvPr>
            <p:ph sz="quarter" idx="10"/>
          </p:nvPr>
        </p:nvSpPr>
        <p:spPr>
          <a:xfrm>
            <a:off x="803963" y="5084762"/>
            <a:ext cx="7930462" cy="865187"/>
          </a:xfrm>
        </p:spPr>
        <p:txBody>
          <a:bodyPr>
            <a:normAutofit lnSpcReduction="10000"/>
          </a:bodyPr>
          <a:lstStyle/>
          <a:p>
            <a:pPr marL="0" indent="0" fontAlgn="base">
              <a:spcBef>
                <a:spcPct val="20000"/>
              </a:spcBef>
              <a:spcAft>
                <a:spcPct val="0"/>
              </a:spcAft>
              <a:buNone/>
            </a:pPr>
            <a:r>
              <a:rPr lang="en-GB" sz="1100">
                <a:cs typeface="Calibri" panose="020F0502020204030204" pitchFamily="34" charset="0"/>
              </a:rPr>
              <a:t>The town centre attracts a high customer visit frequency pattern, with most businesses telling us their customers visit either daily or multiple times a week.</a:t>
            </a:r>
          </a:p>
          <a:p>
            <a:pPr marL="0" indent="0" fontAlgn="base">
              <a:spcBef>
                <a:spcPct val="20000"/>
              </a:spcBef>
              <a:spcAft>
                <a:spcPct val="0"/>
              </a:spcAft>
              <a:buNone/>
            </a:pPr>
            <a:r>
              <a:rPr lang="en-GB" sz="1100">
                <a:cs typeface="Calibri" panose="020F0502020204030204" pitchFamily="34" charset="0"/>
              </a:rPr>
              <a:t>72% of businesses achieving at least weekly visits, 43% achieving multiple times a week, which indicates a local and loyal customer base.</a:t>
            </a:r>
          </a:p>
          <a:p>
            <a:pPr marL="0" indent="0" fontAlgn="base">
              <a:spcBef>
                <a:spcPts val="600"/>
              </a:spcBef>
              <a:spcAft>
                <a:spcPct val="0"/>
              </a:spcAft>
              <a:buNone/>
            </a:pPr>
            <a:r>
              <a:rPr lang="en-GB" sz="1100" b="1">
                <a:cs typeface="Calibri" panose="020F0502020204030204" pitchFamily="34" charset="0"/>
              </a:rPr>
              <a:t>Businesses were also asked about trends in visit frequency to last year</a:t>
            </a:r>
            <a:r>
              <a:rPr lang="en-GB" sz="1100">
                <a:cs typeface="Calibri" panose="020F0502020204030204" pitchFamily="34" charset="0"/>
              </a:rPr>
              <a:t>; 46% reported lower visits, 33% about the same level and only 9% increased visits, compared to last year</a:t>
            </a:r>
            <a:r>
              <a:rPr lang="en-GB" sz="1100" b="1">
                <a:cs typeface="Calibri" panose="020F0502020204030204" pitchFamily="34" charset="0"/>
              </a:rPr>
              <a:t>. </a:t>
            </a:r>
            <a:r>
              <a:rPr lang="en-GB" sz="1100">
                <a:cs typeface="Calibri" panose="020F0502020204030204" pitchFamily="34" charset="0"/>
              </a:rPr>
              <a:t>The reported national picture for footfall is mixed, with some towns now stabilised, the information for Market Drayton does seem to be worse than national information.</a:t>
            </a:r>
            <a:endParaRPr lang="en-GB" sz="1100" b="1">
              <a:cs typeface="Calibri" panose="020F0502020204030204" pitchFamily="34" charset="0"/>
            </a:endParaRPr>
          </a:p>
        </p:txBody>
      </p:sp>
      <p:graphicFrame>
        <p:nvGraphicFramePr>
          <p:cNvPr id="5" name="Chart 4">
            <a:extLst>
              <a:ext uri="{FF2B5EF4-FFF2-40B4-BE49-F238E27FC236}">
                <a16:creationId xmlns:a16="http://schemas.microsoft.com/office/drawing/2014/main" id="{F1F23293-B489-417B-A6AD-7AF977893250}"/>
              </a:ext>
            </a:extLst>
          </p:cNvPr>
          <p:cNvGraphicFramePr>
            <a:graphicFrameLocks/>
          </p:cNvGraphicFramePr>
          <p:nvPr>
            <p:extLst>
              <p:ext uri="{D42A27DB-BD31-4B8C-83A1-F6EECF244321}">
                <p14:modId xmlns:p14="http://schemas.microsoft.com/office/powerpoint/2010/main" val="24083953"/>
              </p:ext>
            </p:extLst>
          </p:nvPr>
        </p:nvGraphicFramePr>
        <p:xfrm>
          <a:off x="794910" y="1927699"/>
          <a:ext cx="7929990" cy="31570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435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3E70D93C-D883-662A-9F71-32E5757484FC}"/>
              </a:ext>
            </a:extLst>
          </p:cNvPr>
          <p:cNvSpPr txBox="1">
            <a:spLocks/>
          </p:cNvSpPr>
          <p:nvPr/>
        </p:nvSpPr>
        <p:spPr>
          <a:xfrm>
            <a:off x="803962" y="168606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4.6</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	How long have you traded in Market Drayton?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C70E2700-FD2F-63DF-2D5C-0102C7FEE61C}"/>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3" name="Content Placeholder 2"/>
          <p:cNvSpPr>
            <a:spLocks noGrp="1"/>
          </p:cNvSpPr>
          <p:nvPr>
            <p:ph sz="quarter" idx="10"/>
          </p:nvPr>
        </p:nvSpPr>
        <p:spPr>
          <a:xfrm>
            <a:off x="803963" y="5093998"/>
            <a:ext cx="3768037" cy="865187"/>
          </a:xfrm>
        </p:spPr>
        <p:txBody>
          <a:bodyPr>
            <a:noAutofit/>
          </a:bodyPr>
          <a:lstStyle/>
          <a:p>
            <a:pPr marL="0" indent="0" fontAlgn="base">
              <a:spcBef>
                <a:spcPct val="20000"/>
              </a:spcBef>
              <a:spcAft>
                <a:spcPct val="0"/>
              </a:spcAft>
              <a:buNone/>
            </a:pPr>
            <a:r>
              <a:rPr lang="en-GB" sz="1100">
                <a:cs typeface="Calibri" panose="020F0502020204030204" pitchFamily="34" charset="0"/>
              </a:rPr>
              <a:t>Half of Market Drayton businesses have been in the town for over 10 years. A good established base, indicating long term reliability of trade.</a:t>
            </a:r>
          </a:p>
          <a:p>
            <a:pPr marL="0" indent="0" fontAlgn="base">
              <a:spcBef>
                <a:spcPct val="20000"/>
              </a:spcBef>
              <a:spcAft>
                <a:spcPct val="0"/>
              </a:spcAft>
              <a:buNone/>
            </a:pPr>
            <a:r>
              <a:rPr lang="en-GB" sz="1100">
                <a:cs typeface="Calibri" panose="020F0502020204030204" pitchFamily="34" charset="0"/>
              </a:rPr>
              <a:t>A number of new businesses have opened, and a quarter have been open for between 1 and 5 years.</a:t>
            </a:r>
          </a:p>
          <a:p>
            <a:pPr marL="0" indent="0" fontAlgn="base">
              <a:spcBef>
                <a:spcPct val="20000"/>
              </a:spcBef>
              <a:spcAft>
                <a:spcPct val="0"/>
              </a:spcAft>
              <a:buNone/>
            </a:pPr>
            <a:r>
              <a:rPr lang="en-GB" sz="1100">
                <a:cs typeface="Calibri" panose="020F0502020204030204" pitchFamily="34" charset="0"/>
              </a:rPr>
              <a:t>Businesses are choosing to come to Market Drayton.</a:t>
            </a:r>
          </a:p>
        </p:txBody>
      </p:sp>
      <p:sp>
        <p:nvSpPr>
          <p:cNvPr id="11" name="Content Placeholder 2">
            <a:extLst>
              <a:ext uri="{FF2B5EF4-FFF2-40B4-BE49-F238E27FC236}">
                <a16:creationId xmlns:a16="http://schemas.microsoft.com/office/drawing/2014/main" id="{2098EFC0-A2C2-ED98-BD8D-D1147E9E62AB}"/>
              </a:ext>
            </a:extLst>
          </p:cNvPr>
          <p:cNvSpPr txBox="1">
            <a:spLocks/>
          </p:cNvSpPr>
          <p:nvPr/>
        </p:nvSpPr>
        <p:spPr>
          <a:xfrm>
            <a:off x="4820438" y="5093998"/>
            <a:ext cx="3768037" cy="865187"/>
          </a:xfrm>
          <a:prstGeom prst="rect">
            <a:avLst/>
          </a:prstGeom>
        </p:spPr>
        <p:txBody>
          <a:bodyPr vert="horz" lIns="0" tIns="0" rIns="0" bIns="0" rtlCol="0">
            <a:normAutofit/>
          </a:bodyPr>
          <a:lstStyle>
            <a:lvl1pPr marL="266700"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Bef>
                <a:spcPct val="20000"/>
              </a:spcBef>
              <a:spcAft>
                <a:spcPct val="0"/>
              </a:spcAft>
              <a:buFont typeface="Arial" pitchFamily="34" charset="0"/>
              <a:buNone/>
            </a:pPr>
            <a:r>
              <a:rPr lang="en-GB" sz="1100">
                <a:cs typeface="Calibri" panose="020F0502020204030204" pitchFamily="34" charset="0"/>
              </a:rPr>
              <a:t>A quarter of businesses are very reliant on local workers. A further quarter are less reliant and circa half are not appealing to local workers, or don’t know. </a:t>
            </a:r>
          </a:p>
        </p:txBody>
      </p:sp>
      <p:graphicFrame>
        <p:nvGraphicFramePr>
          <p:cNvPr id="4" name="Chart 3">
            <a:extLst>
              <a:ext uri="{FF2B5EF4-FFF2-40B4-BE49-F238E27FC236}">
                <a16:creationId xmlns:a16="http://schemas.microsoft.com/office/drawing/2014/main" id="{C4AD548B-A380-4CCA-B168-49DEAD49CE83}"/>
              </a:ext>
            </a:extLst>
          </p:cNvPr>
          <p:cNvGraphicFramePr>
            <a:graphicFrameLocks/>
          </p:cNvGraphicFramePr>
          <p:nvPr>
            <p:extLst>
              <p:ext uri="{D42A27DB-BD31-4B8C-83A1-F6EECF244321}">
                <p14:modId xmlns:p14="http://schemas.microsoft.com/office/powerpoint/2010/main" val="3505663309"/>
              </p:ext>
            </p:extLst>
          </p:nvPr>
        </p:nvGraphicFramePr>
        <p:xfrm>
          <a:off x="785488" y="1925349"/>
          <a:ext cx="3840045" cy="3168649"/>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2">
            <a:extLst>
              <a:ext uri="{FF2B5EF4-FFF2-40B4-BE49-F238E27FC236}">
                <a16:creationId xmlns:a16="http://schemas.microsoft.com/office/drawing/2014/main" id="{CDDC70E6-8E5D-C0F9-8AC7-0FA5E885F2C1}"/>
              </a:ext>
            </a:extLst>
          </p:cNvPr>
          <p:cNvSpPr txBox="1">
            <a:spLocks/>
          </p:cNvSpPr>
          <p:nvPr/>
        </p:nvSpPr>
        <p:spPr>
          <a:xfrm>
            <a:off x="4784435" y="1686683"/>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a:t>
            </a:r>
            <a:r>
              <a:rPr lang="en-GB" sz="1100" b="1">
                <a:solidFill>
                  <a:srgbClr val="4F81BD"/>
                </a:solidFill>
              </a:rPr>
              <a:t>7</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	Approx. what percentage of your sales come from local workers?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graphicFrame>
        <p:nvGraphicFramePr>
          <p:cNvPr id="15" name="Chart 14">
            <a:extLst>
              <a:ext uri="{FF2B5EF4-FFF2-40B4-BE49-F238E27FC236}">
                <a16:creationId xmlns:a16="http://schemas.microsoft.com/office/drawing/2014/main" id="{76F92BC6-FE87-4E79-A82E-B2B88C572976}"/>
              </a:ext>
            </a:extLst>
          </p:cNvPr>
          <p:cNvGraphicFramePr>
            <a:graphicFrameLocks/>
          </p:cNvGraphicFramePr>
          <p:nvPr>
            <p:extLst>
              <p:ext uri="{D42A27DB-BD31-4B8C-83A1-F6EECF244321}">
                <p14:modId xmlns:p14="http://schemas.microsoft.com/office/powerpoint/2010/main" val="2951991760"/>
              </p:ext>
            </p:extLst>
          </p:nvPr>
        </p:nvGraphicFramePr>
        <p:xfrm>
          <a:off x="4787900" y="1916113"/>
          <a:ext cx="3937000" cy="3168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404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D57388F-F4E3-ED6B-F094-D17A9B3376AE}"/>
              </a:ext>
            </a:extLst>
          </p:cNvPr>
          <p:cNvSpPr txBox="1">
            <a:spLocks/>
          </p:cNvSpPr>
          <p:nvPr/>
        </p:nvSpPr>
        <p:spPr>
          <a:xfrm>
            <a:off x="803963" y="1686073"/>
            <a:ext cx="8186128"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4.8	Sales levels; are they up, down or level with previous years?              4.9     What are your busiest trading days?</a:t>
            </a:r>
          </a:p>
        </p:txBody>
      </p:sp>
      <p:sp>
        <p:nvSpPr>
          <p:cNvPr id="15" name="Content Placeholder 2">
            <a:extLst>
              <a:ext uri="{FF2B5EF4-FFF2-40B4-BE49-F238E27FC236}">
                <a16:creationId xmlns:a16="http://schemas.microsoft.com/office/drawing/2014/main" id="{90C033F4-127D-5DC6-D65F-32538B008151}"/>
              </a:ext>
            </a:extLst>
          </p:cNvPr>
          <p:cNvSpPr txBox="1">
            <a:spLocks/>
          </p:cNvSpPr>
          <p:nvPr/>
        </p:nvSpPr>
        <p:spPr>
          <a:xfrm>
            <a:off x="803963" y="1439826"/>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sp>
        <p:nvSpPr>
          <p:cNvPr id="16" name="Title 1">
            <a:extLst>
              <a:ext uri="{FF2B5EF4-FFF2-40B4-BE49-F238E27FC236}">
                <a16:creationId xmlns:a16="http://schemas.microsoft.com/office/drawing/2014/main" id="{C2E698D1-1725-7C11-E11E-CA7E50174625}"/>
              </a:ext>
            </a:extLst>
          </p:cNvPr>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B30B193-A7E1-7BB0-F4E7-6B7BA85463C5}"/>
              </a:ext>
            </a:extLst>
          </p:cNvPr>
          <p:cNvSpPr txBox="1">
            <a:spLocks/>
          </p:cNvSpPr>
          <p:nvPr/>
        </p:nvSpPr>
        <p:spPr>
          <a:xfrm>
            <a:off x="803963" y="5093998"/>
            <a:ext cx="3768037" cy="865187"/>
          </a:xfrm>
          <a:prstGeom prst="rect">
            <a:avLst/>
          </a:prstGeom>
        </p:spPr>
        <p:txBody>
          <a:bodyPr vert="horz" lIns="0" tIns="0" rIns="0" bIns="0" rtlCol="0">
            <a:normAutofit/>
          </a:bodyPr>
          <a:lstStyle>
            <a:lvl1pPr marL="266700"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Bef>
                <a:spcPct val="20000"/>
              </a:spcBef>
              <a:spcAft>
                <a:spcPct val="0"/>
              </a:spcAft>
              <a:buFont typeface="Arial" pitchFamily="34" charset="0"/>
              <a:buNone/>
            </a:pPr>
            <a:r>
              <a:rPr lang="en-GB" sz="1100">
                <a:cs typeface="Calibri" panose="020F0502020204030204" pitchFamily="34" charset="0"/>
              </a:rPr>
              <a:t>Circa half of businesses report that they are level or up compared to last year, whilst just over a third say they are down.</a:t>
            </a:r>
          </a:p>
          <a:p>
            <a:pPr marL="0" indent="0" fontAlgn="base">
              <a:spcBef>
                <a:spcPct val="20000"/>
              </a:spcBef>
              <a:spcAft>
                <a:spcPct val="0"/>
              </a:spcAft>
              <a:buFont typeface="Arial" pitchFamily="34" charset="0"/>
              <a:buNone/>
            </a:pPr>
            <a:r>
              <a:rPr lang="en-GB" sz="1100">
                <a:cs typeface="Calibri" panose="020F0502020204030204" pitchFamily="34" charset="0"/>
              </a:rPr>
              <a:t>A more positive finding than the footfall trend. Fewer customer visits but for some spend is increasing.</a:t>
            </a:r>
          </a:p>
        </p:txBody>
      </p:sp>
      <p:sp>
        <p:nvSpPr>
          <p:cNvPr id="6" name="Content Placeholder 2">
            <a:extLst>
              <a:ext uri="{FF2B5EF4-FFF2-40B4-BE49-F238E27FC236}">
                <a16:creationId xmlns:a16="http://schemas.microsoft.com/office/drawing/2014/main" id="{1F561226-56EE-AAD2-65E7-2E0F2354D6A5}"/>
              </a:ext>
            </a:extLst>
          </p:cNvPr>
          <p:cNvSpPr txBox="1">
            <a:spLocks/>
          </p:cNvSpPr>
          <p:nvPr/>
        </p:nvSpPr>
        <p:spPr>
          <a:xfrm>
            <a:off x="4812056" y="5093998"/>
            <a:ext cx="3768037" cy="865187"/>
          </a:xfrm>
          <a:prstGeom prst="rect">
            <a:avLst/>
          </a:prstGeom>
        </p:spPr>
        <p:txBody>
          <a:bodyPr vert="horz" lIns="0" tIns="0" rIns="0" bIns="0" rtlCol="0">
            <a:normAutofit/>
          </a:bodyPr>
          <a:lstStyle>
            <a:lvl1pPr marL="266700"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Bef>
                <a:spcPct val="20000"/>
              </a:spcBef>
              <a:spcAft>
                <a:spcPct val="0"/>
              </a:spcAft>
              <a:buFont typeface="Arial" pitchFamily="34" charset="0"/>
              <a:buNone/>
            </a:pPr>
            <a:r>
              <a:rPr lang="en-GB" sz="1100">
                <a:cs typeface="Calibri" panose="020F0502020204030204" pitchFamily="34" charset="0"/>
              </a:rPr>
              <a:t>Clearly market day and the market has a clear impact on trading day performance.</a:t>
            </a:r>
          </a:p>
          <a:p>
            <a:pPr marL="0" indent="0" fontAlgn="base">
              <a:spcBef>
                <a:spcPct val="20000"/>
              </a:spcBef>
              <a:spcAft>
                <a:spcPct val="0"/>
              </a:spcAft>
              <a:buFont typeface="Arial" pitchFamily="34" charset="0"/>
              <a:buNone/>
            </a:pPr>
            <a:r>
              <a:rPr lang="en-GB" sz="1100">
                <a:cs typeface="Calibri" panose="020F0502020204030204" pitchFamily="34" charset="0"/>
              </a:rPr>
              <a:t>Saturday remains the dominant day, but not as dominant as it might be</a:t>
            </a:r>
          </a:p>
          <a:p>
            <a:pPr marL="0" indent="0" fontAlgn="base">
              <a:spcBef>
                <a:spcPct val="20000"/>
              </a:spcBef>
              <a:spcAft>
                <a:spcPct val="0"/>
              </a:spcAft>
              <a:buFont typeface="Arial" pitchFamily="34" charset="0"/>
              <a:buNone/>
            </a:pPr>
            <a:r>
              <a:rPr lang="en-GB" sz="1100">
                <a:cs typeface="Calibri" panose="020F0502020204030204" pitchFamily="34" charset="0"/>
              </a:rPr>
              <a:t>Friday and Wednesday are close second in terms of peak trading days.</a:t>
            </a:r>
          </a:p>
        </p:txBody>
      </p:sp>
      <p:graphicFrame>
        <p:nvGraphicFramePr>
          <p:cNvPr id="3" name="Chart 2">
            <a:extLst>
              <a:ext uri="{FF2B5EF4-FFF2-40B4-BE49-F238E27FC236}">
                <a16:creationId xmlns:a16="http://schemas.microsoft.com/office/drawing/2014/main" id="{BBEC530F-92A6-4C70-90AF-EC1A02465264}"/>
              </a:ext>
            </a:extLst>
          </p:cNvPr>
          <p:cNvGraphicFramePr>
            <a:graphicFrameLocks/>
          </p:cNvGraphicFramePr>
          <p:nvPr>
            <p:extLst>
              <p:ext uri="{D42A27DB-BD31-4B8C-83A1-F6EECF244321}">
                <p14:modId xmlns:p14="http://schemas.microsoft.com/office/powerpoint/2010/main" val="3586029643"/>
              </p:ext>
            </p:extLst>
          </p:nvPr>
        </p:nvGraphicFramePr>
        <p:xfrm>
          <a:off x="785857" y="1915931"/>
          <a:ext cx="3786143" cy="31688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C44576C-6165-4699-BC8C-45288F09B857}"/>
              </a:ext>
            </a:extLst>
          </p:cNvPr>
          <p:cNvGraphicFramePr>
            <a:graphicFrameLocks/>
          </p:cNvGraphicFramePr>
          <p:nvPr>
            <p:extLst>
              <p:ext uri="{D42A27DB-BD31-4B8C-83A1-F6EECF244321}">
                <p14:modId xmlns:p14="http://schemas.microsoft.com/office/powerpoint/2010/main" val="3368477024"/>
              </p:ext>
            </p:extLst>
          </p:nvPr>
        </p:nvGraphicFramePr>
        <p:xfrm>
          <a:off x="4787900" y="1915931"/>
          <a:ext cx="3937000" cy="31688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6716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D57388F-F4E3-ED6B-F094-D17A9B3376AE}"/>
              </a:ext>
            </a:extLst>
          </p:cNvPr>
          <p:cNvSpPr txBox="1">
            <a:spLocks/>
          </p:cNvSpPr>
          <p:nvPr/>
        </p:nvSpPr>
        <p:spPr>
          <a:xfrm>
            <a:off x="803963" y="1686073"/>
            <a:ext cx="818612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a:t>
            </a:r>
            <a:r>
              <a:rPr lang="en-GB" sz="1100" b="1">
                <a:solidFill>
                  <a:srgbClr val="4F81BD"/>
                </a:solidFill>
              </a:rPr>
              <a:t>10</a:t>
            </a: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	Satisfaction with performance of </a:t>
            </a:r>
            <a:r>
              <a:rPr kumimoji="0" lang="en-GB" sz="1100" b="1" i="0" u="sng" strike="noStrike" kern="1200" cap="none" spc="0" normalizeH="0" baseline="0" noProof="0">
                <a:ln>
                  <a:noFill/>
                </a:ln>
                <a:solidFill>
                  <a:srgbClr val="4F81BD"/>
                </a:solidFill>
                <a:effectLst/>
                <a:uLnTx/>
                <a:uFillTx/>
                <a:latin typeface="Arial Narrow" pitchFamily="34" charset="0"/>
                <a:ea typeface="+mn-ea"/>
                <a:cs typeface="+mn-cs"/>
              </a:rPr>
              <a:t>your business</a:t>
            </a:r>
            <a:r>
              <a:rPr kumimoji="0" lang="en-GB" sz="1100" b="1" i="0" strike="noStrike" kern="1200" cap="none" spc="0" normalizeH="0" baseline="0" noProof="0">
                <a:ln>
                  <a:noFill/>
                </a:ln>
                <a:solidFill>
                  <a:srgbClr val="4F81BD"/>
                </a:solidFill>
                <a:effectLst/>
                <a:uLnTx/>
                <a:uFillTx/>
                <a:latin typeface="Arial Narrow" pitchFamily="34" charset="0"/>
                <a:ea typeface="+mn-ea"/>
                <a:cs typeface="+mn-cs"/>
              </a:rPr>
              <a:t>?                                  4.11    Satisfaction with performance of </a:t>
            </a:r>
            <a:r>
              <a:rPr kumimoji="0" lang="en-GB" sz="1100" b="1" i="0" u="sng" strike="noStrike" kern="1200" cap="none" spc="0" normalizeH="0" baseline="0" noProof="0">
                <a:ln>
                  <a:noFill/>
                </a:ln>
                <a:solidFill>
                  <a:srgbClr val="4F81BD"/>
                </a:solidFill>
                <a:effectLst/>
                <a:uLnTx/>
                <a:uFillTx/>
                <a:latin typeface="Arial Narrow" pitchFamily="34" charset="0"/>
                <a:ea typeface="+mn-ea"/>
                <a:cs typeface="+mn-cs"/>
              </a:rPr>
              <a:t>Market Drayton as place to trade</a:t>
            </a:r>
            <a:r>
              <a:rPr kumimoji="0" lang="en-GB" sz="1100" b="1" i="0" strike="noStrike" kern="1200" cap="none" spc="0" normalizeH="0" baseline="0" noProof="0">
                <a:ln>
                  <a:noFill/>
                </a:ln>
                <a:solidFill>
                  <a:srgbClr val="4F81BD"/>
                </a:solidFill>
                <a:effectLst/>
                <a:uLnTx/>
                <a:uFillTx/>
                <a:latin typeface="Arial Narrow" pitchFamily="34" charset="0"/>
                <a:ea typeface="+mn-ea"/>
                <a:cs typeface="+mn-cs"/>
              </a:rPr>
              <a:t>?</a:t>
            </a:r>
          </a:p>
        </p:txBody>
      </p:sp>
      <p:sp>
        <p:nvSpPr>
          <p:cNvPr id="15" name="Content Placeholder 2">
            <a:extLst>
              <a:ext uri="{FF2B5EF4-FFF2-40B4-BE49-F238E27FC236}">
                <a16:creationId xmlns:a16="http://schemas.microsoft.com/office/drawing/2014/main" id="{90C033F4-127D-5DC6-D65F-32538B008151}"/>
              </a:ext>
            </a:extLst>
          </p:cNvPr>
          <p:cNvSpPr txBox="1">
            <a:spLocks/>
          </p:cNvSpPr>
          <p:nvPr/>
        </p:nvSpPr>
        <p:spPr>
          <a:xfrm>
            <a:off x="801688" y="1439863"/>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6" name="Title 1">
            <a:extLst>
              <a:ext uri="{FF2B5EF4-FFF2-40B4-BE49-F238E27FC236}">
                <a16:creationId xmlns:a16="http://schemas.microsoft.com/office/drawing/2014/main" id="{C2E698D1-1725-7C11-E11E-CA7E50174625}"/>
              </a:ext>
            </a:extLst>
          </p:cNvPr>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B30B193-A7E1-7BB0-F4E7-6B7BA85463C5}"/>
              </a:ext>
            </a:extLst>
          </p:cNvPr>
          <p:cNvSpPr txBox="1">
            <a:spLocks/>
          </p:cNvSpPr>
          <p:nvPr/>
        </p:nvSpPr>
        <p:spPr>
          <a:xfrm>
            <a:off x="803963" y="5093998"/>
            <a:ext cx="3768037" cy="865187"/>
          </a:xfrm>
          <a:prstGeom prst="rect">
            <a:avLst/>
          </a:prstGeom>
        </p:spPr>
        <p:txBody>
          <a:bodyPr vert="horz" lIns="0" tIns="0" rIns="0" bIns="0" rtlCol="0">
            <a:normAutofit lnSpcReduction="10000"/>
          </a:bodyPr>
          <a:lstStyle>
            <a:lvl1pPr marL="266700"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Calibri" panose="020F0502020204030204" pitchFamily="34" charset="0"/>
              </a:rPr>
              <a:t>Despite falling footfall and tough trading for many businesses, almost 60% are ‘satisfied’ with their performance. Only 20% dissatisfied.</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Calibri" panose="020F0502020204030204" pitchFamily="34" charset="0"/>
              </a:rPr>
              <a:t>A 3:1 positive ratio.</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Calibri" panose="020F0502020204030204" pitchFamily="34" charset="0"/>
              </a:rPr>
              <a:t>A more positive finding than the footfall trend. Fewer customer visits but for some spend is increasing</a:t>
            </a:r>
          </a:p>
        </p:txBody>
      </p:sp>
      <p:sp>
        <p:nvSpPr>
          <p:cNvPr id="6" name="Content Placeholder 2">
            <a:extLst>
              <a:ext uri="{FF2B5EF4-FFF2-40B4-BE49-F238E27FC236}">
                <a16:creationId xmlns:a16="http://schemas.microsoft.com/office/drawing/2014/main" id="{1F561226-56EE-AAD2-65E7-2E0F2354D6A5}"/>
              </a:ext>
            </a:extLst>
          </p:cNvPr>
          <p:cNvSpPr txBox="1">
            <a:spLocks/>
          </p:cNvSpPr>
          <p:nvPr/>
        </p:nvSpPr>
        <p:spPr>
          <a:xfrm>
            <a:off x="4812056" y="5084763"/>
            <a:ext cx="3768037" cy="865187"/>
          </a:xfrm>
          <a:prstGeom prst="rect">
            <a:avLst/>
          </a:prstGeom>
        </p:spPr>
        <p:txBody>
          <a:bodyPr vert="horz" lIns="0" tIns="0" rIns="0" bIns="0" rtlCol="0">
            <a:normAutofit/>
          </a:bodyPr>
          <a:lstStyle>
            <a:lvl1pPr marL="266700"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1pPr>
            <a:lvl2pPr marL="541338" indent="-274638"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2pPr>
            <a:lvl3pPr marL="8080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3pPr>
            <a:lvl4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4pPr>
            <a:lvl5pPr marL="1074738" indent="-266700" algn="l" defTabSz="914400" rtl="0" eaLnBrk="1" latinLnBrk="0" hangingPunct="1">
              <a:spcBef>
                <a:spcPts val="0"/>
              </a:spcBef>
              <a:spcAft>
                <a:spcPts val="600"/>
              </a:spcAft>
              <a:buFont typeface="Arial" pitchFamily="34" charset="0"/>
              <a:buChar char="»"/>
              <a:defRPr sz="14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Calibri" panose="020F0502020204030204" pitchFamily="34" charset="0"/>
              </a:rPr>
              <a:t>Clearly businesses are less satisfied with Market Drayton as a place to trade. 60% are ‘dissatisfied’ only 18% satisfied, a 3:1 negative perception.</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GB" sz="1100">
                <a:solidFill>
                  <a:prstClr val="black"/>
                </a:solidFill>
                <a:cs typeface="Calibri" panose="020F0502020204030204" pitchFamily="34" charset="0"/>
              </a:rPr>
              <a:t>The reverse perception to that of their own business.</a:t>
            </a:r>
            <a:endPar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Calibri" panose="020F0502020204030204" pitchFamily="34" charset="0"/>
            </a:endParaRPr>
          </a:p>
        </p:txBody>
      </p:sp>
      <p:graphicFrame>
        <p:nvGraphicFramePr>
          <p:cNvPr id="7" name="Chart 6">
            <a:extLst>
              <a:ext uri="{FF2B5EF4-FFF2-40B4-BE49-F238E27FC236}">
                <a16:creationId xmlns:a16="http://schemas.microsoft.com/office/drawing/2014/main" id="{372C4C0D-FABC-40B6-8B88-4A26920DD933}"/>
              </a:ext>
            </a:extLst>
          </p:cNvPr>
          <p:cNvGraphicFramePr>
            <a:graphicFrameLocks/>
          </p:cNvGraphicFramePr>
          <p:nvPr>
            <p:extLst>
              <p:ext uri="{D42A27DB-BD31-4B8C-83A1-F6EECF244321}">
                <p14:modId xmlns:p14="http://schemas.microsoft.com/office/powerpoint/2010/main" val="2197061235"/>
              </p:ext>
            </p:extLst>
          </p:nvPr>
        </p:nvGraphicFramePr>
        <p:xfrm>
          <a:off x="4787900" y="1916114"/>
          <a:ext cx="3937000" cy="3168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53A10F4-B1AF-47A8-901D-7014D40B60BE}"/>
              </a:ext>
            </a:extLst>
          </p:cNvPr>
          <p:cNvGraphicFramePr>
            <a:graphicFrameLocks/>
          </p:cNvGraphicFramePr>
          <p:nvPr>
            <p:extLst>
              <p:ext uri="{D42A27DB-BD31-4B8C-83A1-F6EECF244321}">
                <p14:modId xmlns:p14="http://schemas.microsoft.com/office/powerpoint/2010/main" val="3240666732"/>
              </p:ext>
            </p:extLst>
          </p:nvPr>
        </p:nvGraphicFramePr>
        <p:xfrm>
          <a:off x="801688" y="1911350"/>
          <a:ext cx="3768037" cy="31039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965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6"/>
            <a:ext cx="7126873"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4.12 	</a:t>
            </a:r>
            <a:r>
              <a:rPr lang="en-US" sz="1100" b="1">
                <a:solidFill>
                  <a:schemeClr val="accent1"/>
                </a:solidFill>
              </a:rPr>
              <a:t>Over the next two years do you think business performance in Market Drayton will?</a:t>
            </a:r>
            <a:endParaRPr lang="en-GB" sz="1100" b="1">
              <a:solidFill>
                <a:schemeClr val="accent1"/>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3963" y="5084764"/>
            <a:ext cx="7946758" cy="1135702"/>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1100">
                <a:ea typeface="Source Sans Pro" panose="020B0503030403020204" pitchFamily="34" charset="0"/>
                <a:cs typeface="Calibri" panose="020F0502020204030204" pitchFamily="34" charset="0"/>
              </a:rPr>
              <a:t>Close to two thirds of businesses expect further decline in business performance over the next two years.</a:t>
            </a:r>
          </a:p>
          <a:p>
            <a:pPr marL="0" lvl="0" indent="0">
              <a:buNone/>
            </a:pPr>
            <a:r>
              <a:rPr lang="en-GB" sz="1100">
                <a:ea typeface="Source Sans Pro" panose="020B0503030403020204" pitchFamily="34" charset="0"/>
                <a:cs typeface="Calibri" panose="020F0502020204030204" pitchFamily="34" charset="0"/>
              </a:rPr>
              <a:t>A clear reflection on current performance and the lack of any positive indicators for change.</a:t>
            </a:r>
          </a:p>
          <a:p>
            <a:pPr marL="0" lvl="0" indent="0">
              <a:buNone/>
            </a:pPr>
            <a:r>
              <a:rPr lang="en-GB" sz="1100">
                <a:ea typeface="Source Sans Pro" panose="020B0503030403020204" pitchFamily="34" charset="0"/>
                <a:cs typeface="Calibri" panose="020F0502020204030204" pitchFamily="34" charset="0"/>
              </a:rPr>
              <a:t>Only a third of businesses think the outlook will stay as it is now or improve slightly.</a:t>
            </a:r>
            <a:endParaRPr lang="en-US" sz="1100">
              <a:ea typeface="Source Sans Pro" panose="020B050303040302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D63CA86D-26CD-7B04-D8F2-229EAB0AC518}"/>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graphicFrame>
        <p:nvGraphicFramePr>
          <p:cNvPr id="3" name="Chart 2">
            <a:extLst>
              <a:ext uri="{FF2B5EF4-FFF2-40B4-BE49-F238E27FC236}">
                <a16:creationId xmlns:a16="http://schemas.microsoft.com/office/drawing/2014/main" id="{6C640932-A14B-47F3-816E-2E958DA871DD}"/>
              </a:ext>
            </a:extLst>
          </p:cNvPr>
          <p:cNvGraphicFramePr>
            <a:graphicFrameLocks/>
          </p:cNvGraphicFramePr>
          <p:nvPr>
            <p:extLst>
              <p:ext uri="{D42A27DB-BD31-4B8C-83A1-F6EECF244321}">
                <p14:modId xmlns:p14="http://schemas.microsoft.com/office/powerpoint/2010/main" val="2520945534"/>
              </p:ext>
            </p:extLst>
          </p:nvPr>
        </p:nvGraphicFramePr>
        <p:xfrm>
          <a:off x="785856" y="1911350"/>
          <a:ext cx="7939043" cy="3173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498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6"/>
            <a:ext cx="7946758"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4.13 	</a:t>
            </a:r>
            <a:r>
              <a:rPr lang="en-US" sz="1100" b="1">
                <a:solidFill>
                  <a:schemeClr val="accent1"/>
                </a:solidFill>
              </a:rPr>
              <a:t>What are your business’s plans for ongoing trading in Market Drayton? </a:t>
            </a:r>
            <a:endParaRPr lang="en-GB" sz="1100" b="1" i="1">
              <a:solidFill>
                <a:schemeClr val="accent1"/>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3963" y="5283940"/>
            <a:ext cx="7946758" cy="936525"/>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1100">
                <a:ea typeface="Source Sans Pro" panose="020B0503030403020204" pitchFamily="34" charset="0"/>
                <a:cs typeface="Calibri" panose="020F0502020204030204" pitchFamily="34" charset="0"/>
              </a:rPr>
              <a:t>Most businesses are planning to remain in their current premises. Many are planning to positively adapt, add ranges, add services or expand.</a:t>
            </a:r>
          </a:p>
          <a:p>
            <a:pPr marL="0" lvl="0" indent="0">
              <a:buNone/>
            </a:pPr>
            <a:r>
              <a:rPr lang="en-US" sz="1100">
                <a:ea typeface="Source Sans Pro" panose="020B0503030403020204" pitchFamily="34" charset="0"/>
                <a:cs typeface="Calibri" panose="020F0502020204030204" pitchFamily="34" charset="0"/>
              </a:rPr>
              <a:t>Only 8% expect to close, whereas 7% expect to expand, 5% expect to relocate within Market Drayton.</a:t>
            </a:r>
          </a:p>
          <a:p>
            <a:pPr marL="0" lvl="0" indent="0">
              <a:buNone/>
            </a:pPr>
            <a:r>
              <a:rPr lang="en-US" sz="1100">
                <a:ea typeface="Source Sans Pro" panose="020B0503030403020204" pitchFamily="34" charset="0"/>
                <a:cs typeface="Calibri" panose="020F0502020204030204" pitchFamily="34" charset="0"/>
              </a:rPr>
              <a:t>A strong / positive finding given the challenging trading for many.</a:t>
            </a:r>
          </a:p>
        </p:txBody>
      </p:sp>
      <p:sp>
        <p:nvSpPr>
          <p:cNvPr id="8" name="Content Placeholder 2">
            <a:extLst>
              <a:ext uri="{FF2B5EF4-FFF2-40B4-BE49-F238E27FC236}">
                <a16:creationId xmlns:a16="http://schemas.microsoft.com/office/drawing/2014/main" id="{D63CA86D-26CD-7B04-D8F2-229EAB0AC518}"/>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graphicFrame>
        <p:nvGraphicFramePr>
          <p:cNvPr id="4" name="Chart 3">
            <a:extLst>
              <a:ext uri="{FF2B5EF4-FFF2-40B4-BE49-F238E27FC236}">
                <a16:creationId xmlns:a16="http://schemas.microsoft.com/office/drawing/2014/main" id="{23753D48-C8ED-437E-A609-54A2EFA61EC9}"/>
              </a:ext>
            </a:extLst>
          </p:cNvPr>
          <p:cNvGraphicFramePr>
            <a:graphicFrameLocks/>
          </p:cNvGraphicFramePr>
          <p:nvPr>
            <p:extLst>
              <p:ext uri="{D42A27DB-BD31-4B8C-83A1-F6EECF244321}">
                <p14:modId xmlns:p14="http://schemas.microsoft.com/office/powerpoint/2010/main" val="4288202888"/>
              </p:ext>
            </p:extLst>
          </p:nvPr>
        </p:nvGraphicFramePr>
        <p:xfrm>
          <a:off x="782524" y="1918574"/>
          <a:ext cx="7794252" cy="316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575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6"/>
            <a:ext cx="794675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4.14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In your opinion, how much of a draw / benefit is the market to your business in regards generating footfall? </a:t>
            </a:r>
            <a:endParaRPr kumimoji="0" lang="en-GB" sz="1100" b="1" i="1"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3963" y="5202463"/>
            <a:ext cx="7946758" cy="603025"/>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The market is considered to be a draw / generator of footfall by most businesses, although a</a:t>
            </a:r>
            <a:r>
              <a:rPr lang="en-US" sz="1100">
                <a:solidFill>
                  <a:prstClr val="black"/>
                </a:solidFill>
                <a:ea typeface="Source Sans Pro" panose="020B0503030403020204" pitchFamily="34" charset="0"/>
                <a:cs typeface="Calibri" panose="020F0502020204030204" pitchFamily="34" charset="0"/>
              </a:rPr>
              <a:t> third don’t recognise it as generating footfall for their business.</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1100">
                <a:solidFill>
                  <a:prstClr val="black"/>
                </a:solidFill>
                <a:ea typeface="Source Sans Pro" panose="020B0503030403020204" pitchFamily="34" charset="0"/>
                <a:cs typeface="Calibri" panose="020F0502020204030204" pitchFamily="34" charset="0"/>
              </a:rPr>
              <a:t>The market is clearly an asset that could be stronger and provide more benefit than it already does.</a:t>
            </a:r>
          </a:p>
        </p:txBody>
      </p:sp>
      <p:sp>
        <p:nvSpPr>
          <p:cNvPr id="8" name="Content Placeholder 2">
            <a:extLst>
              <a:ext uri="{FF2B5EF4-FFF2-40B4-BE49-F238E27FC236}">
                <a16:creationId xmlns:a16="http://schemas.microsoft.com/office/drawing/2014/main" id="{D63CA86D-26CD-7B04-D8F2-229EAB0AC518}"/>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2" name="Chart 1">
            <a:extLst>
              <a:ext uri="{FF2B5EF4-FFF2-40B4-BE49-F238E27FC236}">
                <a16:creationId xmlns:a16="http://schemas.microsoft.com/office/drawing/2014/main" id="{A7796863-097C-4F39-A87F-26E6BFE74B81}"/>
              </a:ext>
            </a:extLst>
          </p:cNvPr>
          <p:cNvGraphicFramePr>
            <a:graphicFrameLocks/>
          </p:cNvGraphicFramePr>
          <p:nvPr>
            <p:extLst>
              <p:ext uri="{D42A27DB-BD31-4B8C-83A1-F6EECF244321}">
                <p14:modId xmlns:p14="http://schemas.microsoft.com/office/powerpoint/2010/main" val="959804289"/>
              </p:ext>
            </p:extLst>
          </p:nvPr>
        </p:nvGraphicFramePr>
        <p:xfrm>
          <a:off x="792163" y="1911223"/>
          <a:ext cx="7794252" cy="3173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6129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4.15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How would you like the market in Market Drayton to be improved? </a:t>
            </a:r>
            <a:endParaRPr lang="en-GB" sz="1100" b="1">
              <a:solidFill>
                <a:srgbClr val="4F81BD"/>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7946758"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ea typeface="Source Sans Pro" panose="020B0503030403020204" pitchFamily="34" charset="0"/>
                <a:cs typeface="Calibri" panose="020F0502020204030204" pitchFamily="34" charset="0"/>
              </a:rPr>
              <a:t>The key improvements to the market offer include make it bigger with more stalls, add more quality stalls and add more hot food.</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ea typeface="Source Sans Pro" panose="020B0503030403020204" pitchFamily="34" charset="0"/>
                <a:cs typeface="Calibri" panose="020F0502020204030204" pitchFamily="34" charset="0"/>
              </a:rPr>
              <a:t>Beyond that, four aspects all feature at similar levels, better quality product, more stalls closer together, longer trading day for the market.</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ea typeface="Source Sans Pro" panose="020B0503030403020204" pitchFamily="34" charset="0"/>
                <a:cs typeface="Calibri" panose="020F0502020204030204" pitchFamily="34" charset="0"/>
              </a:rPr>
              <a:t>Business were given the option to reduce the size of the market and the hot food offer, this was not selected by any business.</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ea typeface="Source Sans Pro" panose="020B0503030403020204" pitchFamily="34" charset="0"/>
                <a:cs typeface="Calibri" panose="020F0502020204030204" pitchFamily="34" charset="0"/>
              </a:rPr>
              <a:t>A larger, stronger, better-quality market is required by the businesses in the town centre.</a:t>
            </a: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3" name="Chart 2">
            <a:extLst>
              <a:ext uri="{FF2B5EF4-FFF2-40B4-BE49-F238E27FC236}">
                <a16:creationId xmlns:a16="http://schemas.microsoft.com/office/drawing/2014/main" id="{8CF41D75-A4C5-4F03-A5D9-6359FA04CF42}"/>
              </a:ext>
            </a:extLst>
          </p:cNvPr>
          <p:cNvGraphicFramePr>
            <a:graphicFrameLocks/>
          </p:cNvGraphicFramePr>
          <p:nvPr>
            <p:extLst>
              <p:ext uri="{D42A27DB-BD31-4B8C-83A1-F6EECF244321}">
                <p14:modId xmlns:p14="http://schemas.microsoft.com/office/powerpoint/2010/main" val="818206048"/>
              </p:ext>
            </p:extLst>
          </p:nvPr>
        </p:nvGraphicFramePr>
        <p:xfrm>
          <a:off x="783600" y="1916114"/>
          <a:ext cx="7941300" cy="3168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8932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4.16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Which specific operators, categories or brands do you feel would benefit Market Drayton and its customers if they traded here?</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8075594"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This question was open ended and unprompted. Circa 114 different suggestions were made, some businesses made multiple suggestions a few made no suggestions.</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solidFill>
                  <a:prstClr val="black"/>
                </a:solidFill>
                <a:ea typeface="Source Sans Pro" panose="020B0503030403020204" pitchFamily="34" charset="0"/>
                <a:cs typeface="Calibri" panose="020F0502020204030204" pitchFamily="34" charset="0"/>
              </a:rPr>
              <a:t>The response were sorted and grouped for ease of reporting. Businesses feel that greater choice in shops and types of retail businesses is most needed. Many identify certain names including Primark, TK Maxx, Sports Direct. However, many more focus on independents, specialists and home related categories.</a:t>
            </a:r>
            <a:endPar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2" name="Table 1">
            <a:extLst>
              <a:ext uri="{FF2B5EF4-FFF2-40B4-BE49-F238E27FC236}">
                <a16:creationId xmlns:a16="http://schemas.microsoft.com/office/drawing/2014/main" id="{C6EC721C-175E-CE05-B441-151C37AB5CD2}"/>
              </a:ext>
            </a:extLst>
          </p:cNvPr>
          <p:cNvGraphicFramePr>
            <a:graphicFrameLocks noGrp="1"/>
          </p:cNvGraphicFramePr>
          <p:nvPr>
            <p:extLst>
              <p:ext uri="{D42A27DB-BD31-4B8C-83A1-F6EECF244321}">
                <p14:modId xmlns:p14="http://schemas.microsoft.com/office/powerpoint/2010/main" val="2404077753"/>
              </p:ext>
            </p:extLst>
          </p:nvPr>
        </p:nvGraphicFramePr>
        <p:xfrm>
          <a:off x="792163" y="1916113"/>
          <a:ext cx="2806700" cy="3125474"/>
        </p:xfrm>
        <a:graphic>
          <a:graphicData uri="http://schemas.openxmlformats.org/drawingml/2006/table">
            <a:tbl>
              <a:tblPr>
                <a:tableStyleId>{5C22544A-7EE6-4342-B048-85BDC9FD1C3A}</a:tableStyleId>
              </a:tblPr>
              <a:tblGrid>
                <a:gridCol w="2121675">
                  <a:extLst>
                    <a:ext uri="{9D8B030D-6E8A-4147-A177-3AD203B41FA5}">
                      <a16:colId xmlns:a16="http://schemas.microsoft.com/office/drawing/2014/main" val="3975286610"/>
                    </a:ext>
                  </a:extLst>
                </a:gridCol>
                <a:gridCol w="685025">
                  <a:extLst>
                    <a:ext uri="{9D8B030D-6E8A-4147-A177-3AD203B41FA5}">
                      <a16:colId xmlns:a16="http://schemas.microsoft.com/office/drawing/2014/main" val="324660987"/>
                    </a:ext>
                  </a:extLst>
                </a:gridCol>
              </a:tblGrid>
              <a:tr h="284134">
                <a:tc>
                  <a:txBody>
                    <a:bodyPr/>
                    <a:lstStyle/>
                    <a:p>
                      <a:pPr algn="l" fontAlgn="b"/>
                      <a:r>
                        <a:rPr lang="en-GB" sz="1100" u="none" strike="noStrike">
                          <a:effectLst/>
                          <a:latin typeface="Arial Narrow" panose="020B0606020202030204" pitchFamily="34" charset="0"/>
                        </a:rPr>
                        <a:t>Clothes shops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29</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242799491"/>
                  </a:ext>
                </a:extLst>
              </a:tr>
              <a:tr h="284134">
                <a:tc>
                  <a:txBody>
                    <a:bodyPr/>
                    <a:lstStyle/>
                    <a:p>
                      <a:pPr algn="l" fontAlgn="b"/>
                      <a:r>
                        <a:rPr lang="en-GB" sz="1100" u="none" strike="noStrike">
                          <a:effectLst/>
                          <a:latin typeface="Arial Narrow" panose="020B0606020202030204" pitchFamily="34" charset="0"/>
                        </a:rPr>
                        <a:t>Home shops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18</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212956787"/>
                  </a:ext>
                </a:extLst>
              </a:tr>
              <a:tr h="284134">
                <a:tc>
                  <a:txBody>
                    <a:bodyPr/>
                    <a:lstStyle/>
                    <a:p>
                      <a:pPr algn="l" fontAlgn="b"/>
                      <a:r>
                        <a:rPr lang="en-GB" sz="1100" u="none" strike="noStrike">
                          <a:effectLst/>
                          <a:latin typeface="Arial Narrow" panose="020B0606020202030204" pitchFamily="34" charset="0"/>
                        </a:rPr>
                        <a:t>Shoes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17</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954567516"/>
                  </a:ext>
                </a:extLst>
              </a:tr>
              <a:tr h="284134">
                <a:tc>
                  <a:txBody>
                    <a:bodyPr/>
                    <a:lstStyle/>
                    <a:p>
                      <a:pPr algn="l" fontAlgn="b"/>
                      <a:r>
                        <a:rPr lang="en-GB" sz="1100" u="none" strike="noStrike">
                          <a:effectLst/>
                          <a:latin typeface="Arial Narrow" panose="020B0606020202030204" pitchFamily="34" charset="0"/>
                        </a:rPr>
                        <a:t>Independents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16</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37756"/>
                  </a:ext>
                </a:extLst>
              </a:tr>
              <a:tr h="284134">
                <a:tc>
                  <a:txBody>
                    <a:bodyPr/>
                    <a:lstStyle/>
                    <a:p>
                      <a:pPr algn="l" fontAlgn="b"/>
                      <a:r>
                        <a:rPr lang="en-GB" sz="1100" u="none" strike="noStrike">
                          <a:effectLst/>
                          <a:latin typeface="Arial Narrow" panose="020B0606020202030204" pitchFamily="34" charset="0"/>
                        </a:rPr>
                        <a:t>More multiple branded shops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15</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589307848"/>
                  </a:ext>
                </a:extLst>
              </a:tr>
              <a:tr h="284134">
                <a:tc>
                  <a:txBody>
                    <a:bodyPr/>
                    <a:lstStyle/>
                    <a:p>
                      <a:pPr algn="l" fontAlgn="b"/>
                      <a:r>
                        <a:rPr lang="en-GB" sz="1100" u="none" strike="noStrike">
                          <a:effectLst/>
                          <a:latin typeface="Arial Narrow" panose="020B0606020202030204" pitchFamily="34" charset="0"/>
                        </a:rPr>
                        <a:t>Food </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7</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2807781830"/>
                  </a:ext>
                </a:extLst>
              </a:tr>
              <a:tr h="284134">
                <a:tc>
                  <a:txBody>
                    <a:bodyPr/>
                    <a:lstStyle/>
                    <a:p>
                      <a:pPr algn="l" fontAlgn="b"/>
                      <a:r>
                        <a:rPr lang="en-GB" sz="1100" u="none" strike="noStrike">
                          <a:effectLst/>
                          <a:latin typeface="Arial Narrow" panose="020B0606020202030204" pitchFamily="34" charset="0"/>
                        </a:rPr>
                        <a:t>Café / restaurant</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6</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238130773"/>
                  </a:ext>
                </a:extLst>
              </a:tr>
              <a:tr h="284134">
                <a:tc>
                  <a:txBody>
                    <a:bodyPr/>
                    <a:lstStyle/>
                    <a:p>
                      <a:pPr algn="l" fontAlgn="b"/>
                      <a:r>
                        <a:rPr lang="en-GB" sz="1100" u="none" strike="noStrike">
                          <a:effectLst/>
                          <a:latin typeface="Arial Narrow" panose="020B0606020202030204" pitchFamily="34" charset="0"/>
                        </a:rPr>
                        <a:t>Leisure / entertainment</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6</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303538191"/>
                  </a:ext>
                </a:extLst>
              </a:tr>
              <a:tr h="284134">
                <a:tc>
                  <a:txBody>
                    <a:bodyPr/>
                    <a:lstStyle/>
                    <a:p>
                      <a:pPr algn="l" fontAlgn="b"/>
                      <a:r>
                        <a:rPr lang="en-GB" sz="1100" u="none" strike="noStrike">
                          <a:effectLst/>
                          <a:latin typeface="Arial Narrow" panose="020B0606020202030204" pitchFamily="34" charset="0"/>
                        </a:rPr>
                        <a:t>Fewer charity</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3</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969429567"/>
                  </a:ext>
                </a:extLst>
              </a:tr>
              <a:tr h="284134">
                <a:tc>
                  <a:txBody>
                    <a:bodyPr/>
                    <a:lstStyle/>
                    <a:p>
                      <a:pPr algn="l" fontAlgn="b"/>
                      <a:r>
                        <a:rPr lang="en-GB" sz="1100" u="none" strike="noStrike">
                          <a:effectLst/>
                          <a:latin typeface="Arial Narrow" panose="020B0606020202030204" pitchFamily="34" charset="0"/>
                        </a:rPr>
                        <a:t>Better parking / bus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2</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559883884"/>
                  </a:ext>
                </a:extLst>
              </a:tr>
              <a:tr h="284134">
                <a:tc>
                  <a:txBody>
                    <a:bodyPr/>
                    <a:lstStyle/>
                    <a:p>
                      <a:pPr algn="l" fontAlgn="b"/>
                      <a:r>
                        <a:rPr lang="en-GB" sz="1100" u="none" strike="noStrike">
                          <a:effectLst/>
                          <a:latin typeface="Arial Narrow" panose="020B0606020202030204" pitchFamily="34" charset="0"/>
                        </a:rPr>
                        <a:t>No more hair / barbers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4244877279"/>
                  </a:ext>
                </a:extLst>
              </a:tr>
            </a:tbl>
          </a:graphicData>
        </a:graphic>
      </p:graphicFrame>
    </p:spTree>
    <p:extLst>
      <p:ext uri="{BB962C8B-B14F-4D97-AF65-F5344CB8AC3E}">
        <p14:creationId xmlns:p14="http://schemas.microsoft.com/office/powerpoint/2010/main" val="26379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2FDE1B-ED8F-477B-B089-EED443F2272E}"/>
              </a:ext>
            </a:extLst>
          </p:cNvPr>
          <p:cNvSpPr>
            <a:spLocks noGrp="1"/>
          </p:cNvSpPr>
          <p:nvPr>
            <p:ph type="title"/>
          </p:nvPr>
        </p:nvSpPr>
        <p:spPr>
          <a:xfrm>
            <a:off x="323528" y="274638"/>
            <a:ext cx="8701342"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0" name="Content Placeholder 2">
            <a:extLst>
              <a:ext uri="{FF2B5EF4-FFF2-40B4-BE49-F238E27FC236}">
                <a16:creationId xmlns:a16="http://schemas.microsoft.com/office/drawing/2014/main" id="{E024C5F0-13AB-46A5-B3F3-16AF77DEE674}"/>
              </a:ext>
            </a:extLst>
          </p:cNvPr>
          <p:cNvSpPr>
            <a:spLocks noGrp="1"/>
          </p:cNvSpPr>
          <p:nvPr>
            <p:ph idx="1"/>
          </p:nvPr>
        </p:nvSpPr>
        <p:spPr>
          <a:xfrm>
            <a:off x="784225" y="1922462"/>
            <a:ext cx="7940675" cy="3825491"/>
          </a:xfrm>
        </p:spPr>
        <p:txBody>
          <a:bodyPr numCol="1"/>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The Retail Group has been developing growth strategies and economic action plans for ‘places’ (cities, towns, local centres, market towns, historic towns, and streets) for almost 30 years and is at the forefront of helping places to become ‘multi-purpose’ in offer and use. </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This includes expansion of the offers and experiences in towns as well as improving use and integration of existing assets. Giving consumers more reasons for being in and visiting a centre, creating stronger ‘places’ to shop, enjoy, use, live, work and visit.</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Over the last two years The Retail Group has developed comprehensive and coherent action plans to improve the performance, economy and prosperity of over 50 towns, locations and places. This period includes both pre, during and importantly post the Covid impacted and current economic pressured trading environment. It also includes detailed and multi workstream research studies that have identified the challenges, baseline performance, health checks and evidence base to direct individual town / location growth action plans.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research processes utilised enables the team to get under the skin of each location quickly and effectively, successfully engage with local businesses and stakeholders, understanding its individual future needs and developing bespoke visions, strategies and practical action plans for the short, mid and longer term.</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In almost 30 years of providing support to the wider retail, city / town centre and ‘place’ sectors, the prosperity and sustainability of over 350 diverse locations across the UK has been improved. The team has an unrivalled experience in developing, delivering and supporting the implementation of successful action plans and growth strategies. Included within the project team skill set is the awareness of the trends affecting how consumers choose to use town centres, and how places are evolving to meet the needs of consumers, businesses and demographic trends.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Retail Group project team is at the forefront of helping places to become ‘multi-purpose’ in offer and use. This includes expansion of the offers, attracting additional elements, filing gaps, repurposing assets and providing the marketing and promotional content / direction to achieve the growth. Indeed, one of the current core aims for many places and the stated UKSPF objectives, to create and restore local pride and a sense of community in places has been a cornerstone of our work for almost three decades.</a:t>
            </a:r>
          </a:p>
          <a:p>
            <a:pPr marL="0" indent="0"/>
            <a:endParaRPr lang="en-GB" sz="1100"/>
          </a:p>
          <a:p>
            <a:pPr marL="0" indent="0"/>
            <a:endParaRPr lang="en-US" sz="1100"/>
          </a:p>
        </p:txBody>
      </p:sp>
      <p:sp>
        <p:nvSpPr>
          <p:cNvPr id="11" name="Content Placeholder 2">
            <a:extLst>
              <a:ext uri="{FF2B5EF4-FFF2-40B4-BE49-F238E27FC236}">
                <a16:creationId xmlns:a16="http://schemas.microsoft.com/office/drawing/2014/main" id="{5C1C944A-1D7B-4432-BFCD-65055814563D}"/>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1.0	Introduction to The Retail Group </a:t>
            </a:r>
            <a:endParaRPr lang="en-GB" sz="1100" b="1">
              <a:solidFill>
                <a:srgbClr val="FF0000"/>
              </a:solidFill>
            </a:endParaRPr>
          </a:p>
        </p:txBody>
      </p:sp>
      <p:sp>
        <p:nvSpPr>
          <p:cNvPr id="2" name="Content Placeholder 2">
            <a:extLst>
              <a:ext uri="{FF2B5EF4-FFF2-40B4-BE49-F238E27FC236}">
                <a16:creationId xmlns:a16="http://schemas.microsoft.com/office/drawing/2014/main" id="{221D9365-A1F9-B169-34CB-CFDBF4B9F8F9}"/>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1.1	Company Background &amp; Credentials</a:t>
            </a:r>
          </a:p>
        </p:txBody>
      </p:sp>
    </p:spTree>
    <p:extLst>
      <p:ext uri="{BB962C8B-B14F-4D97-AF65-F5344CB8AC3E}">
        <p14:creationId xmlns:p14="http://schemas.microsoft.com/office/powerpoint/2010/main" val="114685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4.17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How would you like the mix and offer of Market Drayton to be improved?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7946758"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solidFill>
                  <a:prstClr val="black"/>
                </a:solidFill>
                <a:ea typeface="Source Sans Pro" panose="020B0503030403020204" pitchFamily="34" charset="0"/>
                <a:cs typeface="Calibri" panose="020F0502020204030204" pitchFamily="34" charset="0"/>
              </a:rPr>
              <a:t>A very strong response to this question, with multiple options being selected by many businesses.</a:t>
            </a:r>
            <a:r>
              <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More independents, more shops, more / better markets all at 60% or more.</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solidFill>
                  <a:prstClr val="black"/>
                </a:solidFill>
                <a:ea typeface="Source Sans Pro" panose="020B0503030403020204" pitchFamily="34" charset="0"/>
                <a:cs typeface="Calibri" panose="020F0502020204030204" pitchFamily="34" charset="0"/>
              </a:rPr>
              <a:t>More events identified by almost half of businesses, more leisure facilities, more arts and cultural, and more hospitality outlets.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A clear demand for a stronger more diverse centre, appealing on many levels.</a:t>
            </a: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2" name="Chart 1">
            <a:extLst>
              <a:ext uri="{FF2B5EF4-FFF2-40B4-BE49-F238E27FC236}">
                <a16:creationId xmlns:a16="http://schemas.microsoft.com/office/drawing/2014/main" id="{C9039D35-6E31-4BAB-AA8A-88727B4A14FA}"/>
              </a:ext>
            </a:extLst>
          </p:cNvPr>
          <p:cNvGraphicFramePr>
            <a:graphicFrameLocks/>
          </p:cNvGraphicFramePr>
          <p:nvPr>
            <p:extLst>
              <p:ext uri="{D42A27DB-BD31-4B8C-83A1-F6EECF244321}">
                <p14:modId xmlns:p14="http://schemas.microsoft.com/office/powerpoint/2010/main" val="828689382"/>
              </p:ext>
            </p:extLst>
          </p:nvPr>
        </p:nvGraphicFramePr>
        <p:xfrm>
          <a:off x="783600" y="1916113"/>
          <a:ext cx="7941300" cy="3186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9683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4.18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How would you like the environment of Market Drayton to be improved?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7946758"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solidFill>
                  <a:prstClr val="black"/>
                </a:solidFill>
                <a:ea typeface="Source Sans Pro" panose="020B0503030403020204" pitchFamily="34" charset="0"/>
                <a:cs typeface="Calibri" panose="020F0502020204030204" pitchFamily="34" charset="0"/>
              </a:rPr>
              <a:t>Lots of opportunities to improve the environment, not as strongly demanded as the offer.</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solidFill>
                  <a:prstClr val="black"/>
                </a:solidFill>
                <a:ea typeface="Source Sans Pro" panose="020B0503030403020204" pitchFamily="34" charset="0"/>
                <a:cs typeface="Calibri" panose="020F0502020204030204" pitchFamily="34" charset="0"/>
              </a:rPr>
              <a:t>Improved cleaning, lighting, sense of arrival, and make more of the heritage.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Source Sans Pro" panose="020B0503030403020204" pitchFamily="34" charset="0"/>
                <a:cs typeface="Calibri" panose="020F0502020204030204" pitchFamily="34" charset="0"/>
              </a:rPr>
              <a:t>Improve the public realm and include more greening / green spaces.</a:t>
            </a: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3" name="Chart 2">
            <a:extLst>
              <a:ext uri="{FF2B5EF4-FFF2-40B4-BE49-F238E27FC236}">
                <a16:creationId xmlns:a16="http://schemas.microsoft.com/office/drawing/2014/main" id="{1641B390-3713-467A-AB7A-3E68B6C14AA7}"/>
              </a:ext>
            </a:extLst>
          </p:cNvPr>
          <p:cNvGraphicFramePr>
            <a:graphicFrameLocks/>
          </p:cNvGraphicFramePr>
          <p:nvPr>
            <p:extLst>
              <p:ext uri="{D42A27DB-BD31-4B8C-83A1-F6EECF244321}">
                <p14:modId xmlns:p14="http://schemas.microsoft.com/office/powerpoint/2010/main" val="3544085737"/>
              </p:ext>
            </p:extLst>
          </p:nvPr>
        </p:nvGraphicFramePr>
        <p:xfrm>
          <a:off x="783109" y="1916113"/>
          <a:ext cx="7941791" cy="3186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8965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4.19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How would you like overall experience of customers who visit Market Drayton to be improved? </a:t>
            </a:r>
            <a:endParaRPr lang="en-GB" sz="1100" b="1">
              <a:solidFill>
                <a:srgbClr val="4F81BD"/>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7946758"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effectLst/>
                <a:uLnTx/>
                <a:uFillTx/>
                <a:latin typeface="Arial Narrow" pitchFamily="34" charset="0"/>
                <a:ea typeface="Source Sans Pro" panose="020B0503030403020204" pitchFamily="34" charset="0"/>
                <a:cs typeface="Calibri" panose="020F0502020204030204" pitchFamily="34" charset="0"/>
              </a:rPr>
              <a:t>A broad range of areas identified for improvement.</a:t>
            </a:r>
            <a:endParaRPr lang="en-GB" sz="1100">
              <a:ea typeface="Source Sans Pro" panose="020B050303040302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effectLst/>
                <a:uLnTx/>
                <a:uFillTx/>
                <a:latin typeface="Arial Narrow" pitchFamily="34" charset="0"/>
                <a:ea typeface="Source Sans Pro" panose="020B0503030403020204" pitchFamily="34" charset="0"/>
                <a:cs typeface="Calibri" panose="020F0502020204030204" pitchFamily="34" charset="0"/>
              </a:rPr>
              <a:t>Improved customer facilities, better pavements, more customer toilets, improved safety and better ASB deterrents like CCTV.</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a:ea typeface="Source Sans Pro" panose="020B0503030403020204" pitchFamily="34" charset="0"/>
                <a:cs typeface="Calibri" panose="020F0502020204030204" pitchFamily="34" charset="0"/>
              </a:rPr>
              <a:t>Much more for customers, seating, information, signage and wayfinding.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0" i="0" u="none" strike="noStrike" kern="1200" cap="none" spc="0" normalizeH="0" baseline="0" noProof="0">
                <a:ln>
                  <a:noFill/>
                </a:ln>
                <a:effectLst/>
                <a:uLnTx/>
                <a:uFillTx/>
                <a:latin typeface="Arial Narrow" pitchFamily="34" charset="0"/>
                <a:ea typeface="Source Sans Pro" panose="020B0503030403020204" pitchFamily="34" charset="0"/>
                <a:cs typeface="Calibri" panose="020F0502020204030204" pitchFamily="34" charset="0"/>
              </a:rPr>
              <a:t>Improved traffic management is also required.</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1100" b="0" i="0" u="none" strike="noStrike" kern="1200" cap="none" spc="0" normalizeH="0" baseline="0" noProof="0">
              <a:ln>
                <a:noFill/>
              </a:ln>
              <a:solidFill>
                <a:srgbClr val="FF0000"/>
              </a:solidFill>
              <a:effectLst/>
              <a:uLnTx/>
              <a:uFillTx/>
              <a:latin typeface="Arial Narrow" pitchFamily="34" charset="0"/>
              <a:ea typeface="Source Sans Pro" panose="020B050303040302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3" name="Chart 2">
            <a:extLst>
              <a:ext uri="{FF2B5EF4-FFF2-40B4-BE49-F238E27FC236}">
                <a16:creationId xmlns:a16="http://schemas.microsoft.com/office/drawing/2014/main" id="{DC311A23-5F87-4476-A6A0-068B57CFF4D4}"/>
              </a:ext>
            </a:extLst>
          </p:cNvPr>
          <p:cNvGraphicFramePr>
            <a:graphicFrameLocks/>
          </p:cNvGraphicFramePr>
          <p:nvPr>
            <p:extLst>
              <p:ext uri="{D42A27DB-BD31-4B8C-83A1-F6EECF244321}">
                <p14:modId xmlns:p14="http://schemas.microsoft.com/office/powerpoint/2010/main" val="879713208"/>
              </p:ext>
            </p:extLst>
          </p:nvPr>
        </p:nvGraphicFramePr>
        <p:xfrm>
          <a:off x="792162" y="1916113"/>
          <a:ext cx="7932738" cy="3168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7329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AE1DC49-A012-4A20-9C82-B762326A8405}"/>
              </a:ext>
            </a:extLst>
          </p:cNvPr>
          <p:cNvSpPr txBox="1">
            <a:spLocks/>
          </p:cNvSpPr>
          <p:nvPr/>
        </p:nvSpPr>
        <p:spPr>
          <a:xfrm>
            <a:off x="803963" y="1686598"/>
            <a:ext cx="7370694"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4.20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Please rate how strongly you agree or disagree with the following statements?</a:t>
            </a:r>
            <a:endParaRPr lang="en-GB" sz="1100" b="1">
              <a:solidFill>
                <a:srgbClr val="4F81BD"/>
              </a:solidFill>
            </a:endParaRPr>
          </a:p>
        </p:txBody>
      </p:sp>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2" name="Content Placeholder 2">
            <a:extLst>
              <a:ext uri="{FF2B5EF4-FFF2-40B4-BE49-F238E27FC236}">
                <a16:creationId xmlns:a16="http://schemas.microsoft.com/office/drawing/2014/main" id="{BDF58FFD-3F42-48D0-9777-286D352F17CE}"/>
              </a:ext>
            </a:extLst>
          </p:cNvPr>
          <p:cNvSpPr txBox="1">
            <a:spLocks/>
          </p:cNvSpPr>
          <p:nvPr/>
        </p:nvSpPr>
        <p:spPr>
          <a:xfrm>
            <a:off x="801706" y="5102410"/>
            <a:ext cx="7946758" cy="847540"/>
          </a:xfrm>
          <a:prstGeom prst="rect">
            <a:avLst/>
          </a:prstGeom>
        </p:spPr>
        <p:txBody>
          <a:bodyPr vert="horz" lIns="0" tIns="0" rIns="0" bIns="0" numCol="1" spcCol="216000" rtlCol="0">
            <a:noAutofit/>
          </a:bodyPr>
          <a:lstStyle>
            <a:lvl1pPr marL="266700"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1pPr>
            <a:lvl2pPr marL="541338" indent="-274638" algn="l" defTabSz="914400" rtl="0" eaLnBrk="1" latinLnBrk="0" hangingPunct="1">
              <a:spcBef>
                <a:spcPct val="20000"/>
              </a:spcBef>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ct val="20000"/>
              </a:spcBef>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defRPr/>
            </a:pPr>
            <a:r>
              <a:rPr lang="en-GB" sz="1100">
                <a:ea typeface="Source Sans Pro" panose="020B0503030403020204" pitchFamily="34" charset="0"/>
                <a:cs typeface="Calibri" panose="020F0502020204030204" pitchFamily="34" charset="0"/>
              </a:rPr>
              <a:t>Businesses are clear in their responses to the ‘agree / disagree’ statements.</a:t>
            </a:r>
          </a:p>
          <a:p>
            <a:pPr marL="0" lvl="0" indent="0">
              <a:defRPr/>
            </a:pPr>
            <a:r>
              <a:rPr lang="en-GB" sz="1100">
                <a:ea typeface="Source Sans Pro" panose="020B0503030403020204" pitchFamily="34" charset="0"/>
                <a:cs typeface="Calibri" panose="020F0502020204030204" pitchFamily="34" charset="0"/>
              </a:rPr>
              <a:t>They view tourists and visitors as important; the town needs more promotion of its offer and greater awareness. </a:t>
            </a:r>
          </a:p>
          <a:p>
            <a:pPr marL="0" lvl="0" indent="0">
              <a:defRPr/>
            </a:pPr>
            <a:r>
              <a:rPr lang="en-GB" sz="1100">
                <a:ea typeface="Source Sans Pro" panose="020B0503030403020204" pitchFamily="34" charset="0"/>
                <a:cs typeface="Calibri" panose="020F0502020204030204" pitchFamily="34" charset="0"/>
              </a:rPr>
              <a:t>They are concerned about the future trading prospects.</a:t>
            </a:r>
          </a:p>
          <a:p>
            <a:pPr marL="0" lvl="0" indent="0">
              <a:defRPr/>
            </a:pPr>
            <a:r>
              <a:rPr lang="en-GB" sz="1100">
                <a:ea typeface="Source Sans Pro" panose="020B0503030403020204" pitchFamily="34" charset="0"/>
                <a:cs typeface="Calibri" panose="020F0502020204030204" pitchFamily="34" charset="0"/>
              </a:rPr>
              <a:t>They also agree but less strongly that the town needs to be more family friendly, and they would recommend it as a place to trade.</a:t>
            </a:r>
          </a:p>
          <a:p>
            <a:pPr marL="0" lvl="0" indent="0">
              <a:defRPr/>
            </a:pPr>
            <a:r>
              <a:rPr lang="en-GB" sz="1100">
                <a:ea typeface="Source Sans Pro" panose="020B0503030403020204" pitchFamily="34" charset="0"/>
                <a:cs typeface="Calibri" panose="020F0502020204030204" pitchFamily="34" charset="0"/>
              </a:rPr>
              <a:t>The market is not viewed as the biggest attraction.</a:t>
            </a:r>
          </a:p>
        </p:txBody>
      </p:sp>
      <p:sp>
        <p:nvSpPr>
          <p:cNvPr id="11" name="Content Placeholder 2">
            <a:extLst>
              <a:ext uri="{FF2B5EF4-FFF2-40B4-BE49-F238E27FC236}">
                <a16:creationId xmlns:a16="http://schemas.microsoft.com/office/drawing/2014/main" id="{5E617BA2-4754-B045-288F-795EB4BB05F1}"/>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3" name="Chart 2">
            <a:extLst>
              <a:ext uri="{FF2B5EF4-FFF2-40B4-BE49-F238E27FC236}">
                <a16:creationId xmlns:a16="http://schemas.microsoft.com/office/drawing/2014/main" id="{D280B6D0-EF4E-4CDB-BBC2-A7ADD35C9B20}"/>
              </a:ext>
            </a:extLst>
          </p:cNvPr>
          <p:cNvGraphicFramePr>
            <a:graphicFrameLocks/>
          </p:cNvGraphicFramePr>
          <p:nvPr>
            <p:extLst>
              <p:ext uri="{D42A27DB-BD31-4B8C-83A1-F6EECF244321}">
                <p14:modId xmlns:p14="http://schemas.microsoft.com/office/powerpoint/2010/main" val="1586241327"/>
              </p:ext>
            </p:extLst>
          </p:nvPr>
        </p:nvGraphicFramePr>
        <p:xfrm>
          <a:off x="792163" y="1916112"/>
          <a:ext cx="7956301" cy="3168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11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83874"/>
            <a:ext cx="8363272" cy="1143000"/>
          </a:xfrm>
        </p:spPr>
        <p:txBody>
          <a:bodyPr>
            <a:normAutofit/>
          </a:bodyPr>
          <a:lstStyle/>
          <a:p>
            <a:r>
              <a:rPr lang="en-US" sz="2400">
                <a:solidFill>
                  <a:schemeClr val="tx1">
                    <a:lumMod val="50000"/>
                    <a:lumOff val="50000"/>
                  </a:schemeClr>
                </a:solidFill>
              </a:rPr>
              <a:t>Market Drayton Town Centre - Strategy &amp; Action Plan</a:t>
            </a:r>
            <a:endParaRPr lang="en-GB" sz="2400" b="1">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3E70D93C-D883-662A-9F71-32E5757484FC}"/>
              </a:ext>
            </a:extLst>
          </p:cNvPr>
          <p:cNvSpPr txBox="1">
            <a:spLocks/>
          </p:cNvSpPr>
          <p:nvPr/>
        </p:nvSpPr>
        <p:spPr>
          <a:xfrm>
            <a:off x="803962" y="1686068"/>
            <a:ext cx="7930461" cy="260980"/>
          </a:xfrm>
          <a:prstGeom prst="rect">
            <a:avLst/>
          </a:prstGeom>
        </p:spPr>
        <p:txBody>
          <a:bodyPr vert="horz" wrap="square" lIns="0" tIns="0" rIns="0" bIns="0" numCol="1" spcCol="252000" rtlCol="0">
            <a:noAutofit/>
          </a:bodyPr>
          <a:lstStyle/>
          <a:p>
            <a:pPr marL="266700" marR="0" lvl="0" indent="-26670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4.21</a:t>
            </a:r>
            <a:r>
              <a:rPr lang="en-US" sz="1100" b="1">
                <a:solidFill>
                  <a:srgbClr val="4F81BD"/>
                </a:solidFill>
              </a:rPr>
              <a:t>  And finally, is there anything else you wish to add about Market Drayton and / or its market, especially in regards your future improvement aspirations?</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C70E2700-FD2F-63DF-2D5C-0102C7FEE61C}"/>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4.0	Survey of Businesses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3" name="Content Placeholder 2"/>
          <p:cNvSpPr>
            <a:spLocks noGrp="1"/>
          </p:cNvSpPr>
          <p:nvPr>
            <p:ph sz="quarter" idx="10"/>
          </p:nvPr>
        </p:nvSpPr>
        <p:spPr>
          <a:xfrm>
            <a:off x="803963" y="4526140"/>
            <a:ext cx="7930462" cy="1423809"/>
          </a:xfrm>
        </p:spPr>
        <p:txBody>
          <a:bodyPr>
            <a:normAutofit/>
          </a:bodyPr>
          <a:lstStyle/>
          <a:p>
            <a:pPr marL="0" indent="0" fontAlgn="base">
              <a:spcBef>
                <a:spcPct val="20000"/>
              </a:spcBef>
              <a:spcAft>
                <a:spcPct val="0"/>
              </a:spcAft>
              <a:buNone/>
            </a:pPr>
            <a:r>
              <a:rPr lang="en-GB" sz="1100">
                <a:cs typeface="Calibri" panose="020F0502020204030204" pitchFamily="34" charset="0"/>
              </a:rPr>
              <a:t>Business were asked for any further unprompted comments.</a:t>
            </a:r>
          </a:p>
          <a:p>
            <a:pPr marL="0" indent="0" fontAlgn="base">
              <a:spcBef>
                <a:spcPct val="20000"/>
              </a:spcBef>
              <a:spcAft>
                <a:spcPct val="0"/>
              </a:spcAft>
              <a:buNone/>
            </a:pPr>
            <a:r>
              <a:rPr lang="en-GB" sz="1100">
                <a:cs typeface="Calibri" panose="020F0502020204030204" pitchFamily="34" charset="0"/>
              </a:rPr>
              <a:t>We received 87 comments, although not at a rate of 1 per respondent, many businesses gave no comment, those that did are listed in the table, in summarised format. </a:t>
            </a:r>
          </a:p>
          <a:p>
            <a:pPr marL="0" indent="0" fontAlgn="base">
              <a:spcBef>
                <a:spcPct val="20000"/>
              </a:spcBef>
              <a:spcAft>
                <a:spcPct val="0"/>
              </a:spcAft>
              <a:buNone/>
            </a:pPr>
            <a:r>
              <a:rPr lang="en-GB" sz="1100">
                <a:cs typeface="Calibri" panose="020F0502020204030204" pitchFamily="34" charset="0"/>
              </a:rPr>
              <a:t>The responses mirror much of what has already been reported, improve the market, improve the town centre condition, more promotion, more variety.</a:t>
            </a:r>
          </a:p>
          <a:p>
            <a:pPr marL="0" indent="0" fontAlgn="base">
              <a:spcBef>
                <a:spcPct val="20000"/>
              </a:spcBef>
              <a:spcAft>
                <a:spcPct val="0"/>
              </a:spcAft>
              <a:buNone/>
            </a:pPr>
            <a:r>
              <a:rPr lang="en-GB" sz="1100">
                <a:cs typeface="Calibri" panose="020F0502020204030204" pitchFamily="34" charset="0"/>
              </a:rPr>
              <a:t>The parking comments, about free on Wednesdays, more parking and improved bus access and traffic management are provided multiple times.</a:t>
            </a:r>
          </a:p>
        </p:txBody>
      </p:sp>
      <p:graphicFrame>
        <p:nvGraphicFramePr>
          <p:cNvPr id="5" name="Table 4">
            <a:extLst>
              <a:ext uri="{FF2B5EF4-FFF2-40B4-BE49-F238E27FC236}">
                <a16:creationId xmlns:a16="http://schemas.microsoft.com/office/drawing/2014/main" id="{DF1559DB-F396-B888-461B-B44452E5C348}"/>
              </a:ext>
            </a:extLst>
          </p:cNvPr>
          <p:cNvGraphicFramePr>
            <a:graphicFrameLocks noGrp="1"/>
          </p:cNvGraphicFramePr>
          <p:nvPr>
            <p:extLst>
              <p:ext uri="{D42A27DB-BD31-4B8C-83A1-F6EECF244321}">
                <p14:modId xmlns:p14="http://schemas.microsoft.com/office/powerpoint/2010/main" val="567421580"/>
              </p:ext>
            </p:extLst>
          </p:nvPr>
        </p:nvGraphicFramePr>
        <p:xfrm>
          <a:off x="792163" y="2139314"/>
          <a:ext cx="2997199" cy="2140584"/>
        </p:xfrm>
        <a:graphic>
          <a:graphicData uri="http://schemas.openxmlformats.org/drawingml/2006/table">
            <a:tbl>
              <a:tblPr>
                <a:tableStyleId>{5C22544A-7EE6-4342-B048-85BDC9FD1C3A}</a:tableStyleId>
              </a:tblPr>
              <a:tblGrid>
                <a:gridCol w="2312125">
                  <a:extLst>
                    <a:ext uri="{9D8B030D-6E8A-4147-A177-3AD203B41FA5}">
                      <a16:colId xmlns:a16="http://schemas.microsoft.com/office/drawing/2014/main" val="2623410693"/>
                    </a:ext>
                  </a:extLst>
                </a:gridCol>
                <a:gridCol w="685074">
                  <a:extLst>
                    <a:ext uri="{9D8B030D-6E8A-4147-A177-3AD203B41FA5}">
                      <a16:colId xmlns:a16="http://schemas.microsoft.com/office/drawing/2014/main" val="1259433659"/>
                    </a:ext>
                  </a:extLst>
                </a:gridCol>
              </a:tblGrid>
              <a:tr h="267573">
                <a:tc>
                  <a:txBody>
                    <a:bodyPr/>
                    <a:lstStyle/>
                    <a:p>
                      <a:pPr algn="l" fontAlgn="b"/>
                      <a:r>
                        <a:rPr lang="en-GB" sz="1100" u="none" strike="noStrike">
                          <a:effectLst/>
                          <a:latin typeface="Arial Narrow" panose="020B0606020202030204" pitchFamily="34" charset="0"/>
                        </a:rPr>
                        <a:t>Improve the market</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20</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49373384"/>
                  </a:ext>
                </a:extLst>
              </a:tr>
              <a:tr h="267573">
                <a:tc>
                  <a:txBody>
                    <a:bodyPr/>
                    <a:lstStyle/>
                    <a:p>
                      <a:pPr algn="l" fontAlgn="b"/>
                      <a:r>
                        <a:rPr lang="en-GB" sz="1100" u="none" strike="noStrike">
                          <a:effectLst/>
                          <a:latin typeface="Arial Narrow" panose="020B0606020202030204" pitchFamily="34" charset="0"/>
                        </a:rPr>
                        <a:t>Action, refurbishment</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16</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804901646"/>
                  </a:ext>
                </a:extLst>
              </a:tr>
              <a:tr h="267573">
                <a:tc>
                  <a:txBody>
                    <a:bodyPr/>
                    <a:lstStyle/>
                    <a:p>
                      <a:pPr algn="l" fontAlgn="b"/>
                      <a:r>
                        <a:rPr lang="en-US" sz="1100" u="none" strike="noStrike">
                          <a:effectLst/>
                          <a:latin typeface="Arial Narrow" panose="020B0606020202030204" pitchFamily="34" charset="0"/>
                        </a:rPr>
                        <a:t>Parking, free on Wednesdays, more</a:t>
                      </a:r>
                      <a:endParaRPr lang="en-US"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11</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651370582"/>
                  </a:ext>
                </a:extLst>
              </a:tr>
              <a:tr h="267573">
                <a:tc>
                  <a:txBody>
                    <a:bodyPr/>
                    <a:lstStyle/>
                    <a:p>
                      <a:pPr algn="l" fontAlgn="b"/>
                      <a:r>
                        <a:rPr lang="en-GB" sz="1100" u="none" strike="noStrike">
                          <a:effectLst/>
                          <a:latin typeface="Arial Narrow" panose="020B0606020202030204" pitchFamily="34" charset="0"/>
                        </a:rPr>
                        <a:t>Cheaper rents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10</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616776809"/>
                  </a:ext>
                </a:extLst>
              </a:tr>
              <a:tr h="267573">
                <a:tc>
                  <a:txBody>
                    <a:bodyPr/>
                    <a:lstStyle/>
                    <a:p>
                      <a:pPr algn="l" fontAlgn="b"/>
                      <a:r>
                        <a:rPr lang="en-GB" sz="1100" u="none" strike="noStrike">
                          <a:effectLst/>
                          <a:latin typeface="Arial Narrow" panose="020B0606020202030204" pitchFamily="34" charset="0"/>
                        </a:rPr>
                        <a:t>More promotion / advertising</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8</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922824436"/>
                  </a:ext>
                </a:extLst>
              </a:tr>
              <a:tr h="267573">
                <a:tc>
                  <a:txBody>
                    <a:bodyPr/>
                    <a:lstStyle/>
                    <a:p>
                      <a:pPr algn="l" fontAlgn="b"/>
                      <a:r>
                        <a:rPr lang="en-GB" sz="1100" u="none" strike="noStrike">
                          <a:effectLst/>
                          <a:latin typeface="Arial Narrow" panose="020B0606020202030204" pitchFamily="34" charset="0"/>
                        </a:rPr>
                        <a:t>Better bus / travel / access</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7</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3716920989"/>
                  </a:ext>
                </a:extLst>
              </a:tr>
              <a:tr h="267573">
                <a:tc>
                  <a:txBody>
                    <a:bodyPr/>
                    <a:lstStyle/>
                    <a:p>
                      <a:pPr algn="l" fontAlgn="b"/>
                      <a:r>
                        <a:rPr lang="en-GB" sz="1100" u="none" strike="noStrike">
                          <a:effectLst/>
                          <a:latin typeface="Arial Narrow" panose="020B0606020202030204" pitchFamily="34" charset="0"/>
                        </a:rPr>
                        <a:t>Better leisure</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7</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392023240"/>
                  </a:ext>
                </a:extLst>
              </a:tr>
              <a:tr h="267573">
                <a:tc>
                  <a:txBody>
                    <a:bodyPr/>
                    <a:lstStyle/>
                    <a:p>
                      <a:pPr algn="l" fontAlgn="b"/>
                      <a:r>
                        <a:rPr lang="en-GB" sz="1100" u="none" strike="noStrike">
                          <a:effectLst/>
                          <a:latin typeface="Arial Narrow" panose="020B0606020202030204" pitchFamily="34" charset="0"/>
                        </a:rPr>
                        <a:t>More variety / diversity</a:t>
                      </a:r>
                      <a:endParaRPr lang="en-GB" sz="1100" b="0" i="0" u="none" strike="noStrike">
                        <a:effectLst/>
                        <a:latin typeface="Arial Narrow" panose="020B0606020202030204" pitchFamily="34" charset="0"/>
                      </a:endParaRPr>
                    </a:p>
                  </a:txBody>
                  <a:tcPr marL="45720" marR="45720" anchor="b"/>
                </a:tc>
                <a:tc>
                  <a:txBody>
                    <a:bodyPr/>
                    <a:lstStyle/>
                    <a:p>
                      <a:pPr algn="ctr" fontAlgn="b"/>
                      <a:r>
                        <a:rPr lang="en-GB" sz="1100" u="none" strike="noStrike">
                          <a:effectLst/>
                          <a:latin typeface="Arial Narrow" panose="020B0606020202030204" pitchFamily="34" charset="0"/>
                        </a:rPr>
                        <a:t>6</a:t>
                      </a:r>
                      <a:endParaRPr lang="en-GB" sz="1100" b="0" i="0" u="none" strike="noStrike">
                        <a:effectLst/>
                        <a:latin typeface="Arial Narrow" panose="020B0606020202030204" pitchFamily="34" charset="0"/>
                      </a:endParaRPr>
                    </a:p>
                  </a:txBody>
                  <a:tcPr marL="45720" marR="45720" anchor="b"/>
                </a:tc>
                <a:extLst>
                  <a:ext uri="{0D108BD9-81ED-4DB2-BD59-A6C34878D82A}">
                    <a16:rowId xmlns:a16="http://schemas.microsoft.com/office/drawing/2014/main" val="1063356862"/>
                  </a:ext>
                </a:extLst>
              </a:tr>
            </a:tbl>
          </a:graphicData>
        </a:graphic>
      </p:graphicFrame>
    </p:spTree>
    <p:extLst>
      <p:ext uri="{BB962C8B-B14F-4D97-AF65-F5344CB8AC3E}">
        <p14:creationId xmlns:p14="http://schemas.microsoft.com/office/powerpoint/2010/main" val="3517950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FEB09BE0-7828-90CE-5D09-7445A593630C}"/>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4.0	Survey of Businesses</a:t>
            </a:r>
            <a:endParaRPr lang="en-GB" sz="1100"/>
          </a:p>
        </p:txBody>
      </p:sp>
      <p:sp>
        <p:nvSpPr>
          <p:cNvPr id="4" name="Content Placeholder 2">
            <a:extLst>
              <a:ext uri="{FF2B5EF4-FFF2-40B4-BE49-F238E27FC236}">
                <a16:creationId xmlns:a16="http://schemas.microsoft.com/office/drawing/2014/main" id="{FC0E8CDA-FCDC-8714-32AC-22FB58D0234E}"/>
              </a:ext>
            </a:extLst>
          </p:cNvPr>
          <p:cNvSpPr txBox="1">
            <a:spLocks/>
          </p:cNvSpPr>
          <p:nvPr/>
        </p:nvSpPr>
        <p:spPr>
          <a:xfrm>
            <a:off x="799065" y="1924270"/>
            <a:ext cx="8091438" cy="3833734"/>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fontAlgn="auto">
              <a:spcAft>
                <a:spcPts val="0"/>
              </a:spcAft>
              <a:buFont typeface="Arial" panose="020B0604020202020204" pitchFamily="34" charset="0"/>
              <a:buChar char="•"/>
            </a:pPr>
            <a:r>
              <a:rPr lang="en-US"/>
              <a:t>Survey of businesses has achieved a very good response from businesses in Market Drayton, with 87 completed surveys.</a:t>
            </a:r>
          </a:p>
          <a:p>
            <a:pPr marL="171450" indent="-171450" fontAlgn="auto">
              <a:spcAft>
                <a:spcPts val="0"/>
              </a:spcAft>
              <a:buFont typeface="Arial" panose="020B0604020202020204" pitchFamily="34" charset="0"/>
              <a:buChar char="•"/>
            </a:pPr>
            <a:r>
              <a:rPr lang="en-US"/>
              <a:t>Businesses tell us that customers live and work locally, and come into town for shopping, personal care / beauty services, and socialising / meeting friends.</a:t>
            </a:r>
          </a:p>
          <a:p>
            <a:pPr marL="171450" indent="-171450" fontAlgn="auto">
              <a:spcAft>
                <a:spcPts val="0"/>
              </a:spcAft>
              <a:buFont typeface="Arial" panose="020B0604020202020204" pitchFamily="34" charset="0"/>
              <a:buChar char="•"/>
            </a:pPr>
            <a:r>
              <a:rPr lang="en-US"/>
              <a:t>Customers are typically described as elderly and regulars, a third of businesses also see family groups and young customers.</a:t>
            </a:r>
          </a:p>
          <a:p>
            <a:pPr marL="171450" indent="-171450" fontAlgn="auto">
              <a:spcAft>
                <a:spcPts val="0"/>
              </a:spcAft>
              <a:buFont typeface="Arial" panose="020B0604020202020204" pitchFamily="34" charset="0"/>
              <a:buChar char="•"/>
            </a:pPr>
            <a:r>
              <a:rPr lang="en-US"/>
              <a:t>Visit frequency is high, with half of businesses receiving multiple visits a week. The year-on-year visit trend is down.</a:t>
            </a:r>
          </a:p>
          <a:p>
            <a:pPr marL="171450" indent="-171450" fontAlgn="auto">
              <a:spcAft>
                <a:spcPts val="0"/>
              </a:spcAft>
              <a:buFont typeface="Arial" panose="020B0604020202020204" pitchFamily="34" charset="0"/>
              <a:buChar char="•"/>
            </a:pPr>
            <a:r>
              <a:rPr lang="en-US"/>
              <a:t>There is a strong established business base, and a few newer arrivals, businesses are choosing to locate in Market Drayton.</a:t>
            </a:r>
          </a:p>
          <a:p>
            <a:pPr marL="171450" indent="-171450" fontAlgn="auto">
              <a:spcAft>
                <a:spcPts val="0"/>
              </a:spcAft>
              <a:buFont typeface="Arial" panose="020B0604020202020204" pitchFamily="34" charset="0"/>
              <a:buChar char="•"/>
            </a:pPr>
            <a:r>
              <a:rPr lang="en-US"/>
              <a:t>Local workers are very important for a quarter of businesses and play a part for all businesses.</a:t>
            </a:r>
          </a:p>
          <a:p>
            <a:pPr marL="171450" indent="-171450" fontAlgn="auto">
              <a:spcAft>
                <a:spcPts val="0"/>
              </a:spcAft>
              <a:buFont typeface="Arial" panose="020B0604020202020204" pitchFamily="34" charset="0"/>
              <a:buChar char="•"/>
            </a:pPr>
            <a:r>
              <a:rPr lang="en-US"/>
              <a:t>Year on year trading experience is positive in the round, half are level or up, and a third are down.</a:t>
            </a:r>
          </a:p>
          <a:p>
            <a:pPr marL="171450" indent="-171450" fontAlgn="auto">
              <a:spcAft>
                <a:spcPts val="0"/>
              </a:spcAft>
              <a:buFont typeface="Arial" panose="020B0604020202020204" pitchFamily="34" charset="0"/>
              <a:buChar char="•"/>
            </a:pPr>
            <a:r>
              <a:rPr lang="en-US"/>
              <a:t>Saturday is the peak trading day, just. Wednesday (market day) and Friday are fairly close to it.</a:t>
            </a:r>
          </a:p>
          <a:p>
            <a:pPr marL="171450" indent="-171450" fontAlgn="auto">
              <a:spcAft>
                <a:spcPts val="0"/>
              </a:spcAft>
              <a:buFont typeface="Arial" panose="020B0604020202020204" pitchFamily="34" charset="0"/>
              <a:buChar char="•"/>
            </a:pPr>
            <a:r>
              <a:rPr lang="en-US"/>
              <a:t>Businesses are satisfied with their performance but dissatisfied with Market Drayton.</a:t>
            </a:r>
          </a:p>
          <a:p>
            <a:pPr marL="171450" indent="-171450" fontAlgn="auto">
              <a:spcAft>
                <a:spcPts val="0"/>
              </a:spcAft>
              <a:buFont typeface="Arial" panose="020B0604020202020204" pitchFamily="34" charset="0"/>
              <a:buChar char="•"/>
            </a:pPr>
            <a:r>
              <a:rPr lang="en-US"/>
              <a:t>Businesses are negative about future trading prospects, that said they intend to stay, adapt and evolve.</a:t>
            </a:r>
          </a:p>
          <a:p>
            <a:pPr marL="171450" indent="-171450" fontAlgn="auto">
              <a:spcAft>
                <a:spcPts val="0"/>
              </a:spcAft>
              <a:buFont typeface="Arial" panose="020B0604020202020204" pitchFamily="34" charset="0"/>
              <a:buChar char="•"/>
            </a:pPr>
            <a:r>
              <a:rPr lang="en-US"/>
              <a:t>The market is viewed as a draw for the town and a benefit for most businesses. It needs to improve, be bigger, better quality, have more food, trade longer.</a:t>
            </a:r>
          </a:p>
          <a:p>
            <a:pPr marL="171450" indent="-171450" fontAlgn="auto">
              <a:spcAft>
                <a:spcPts val="0"/>
              </a:spcAft>
              <a:buFont typeface="Arial" panose="020B0604020202020204" pitchFamily="34" charset="0"/>
              <a:buChar char="•"/>
            </a:pPr>
            <a:r>
              <a:rPr lang="en-US"/>
              <a:t>The town needs to improve its offer, more clothing, home, footwear, leisure, arts / culture. Plus branded and independent shops.</a:t>
            </a:r>
          </a:p>
          <a:p>
            <a:pPr marL="171450" indent="-171450" fontAlgn="auto">
              <a:spcAft>
                <a:spcPts val="0"/>
              </a:spcAft>
              <a:buFont typeface="Arial" panose="020B0604020202020204" pitchFamily="34" charset="0"/>
              <a:buChar char="•"/>
            </a:pPr>
            <a:r>
              <a:rPr lang="en-US"/>
              <a:t>The town also needs more markets, more events, more promotion, more activity.</a:t>
            </a:r>
          </a:p>
          <a:p>
            <a:pPr marL="171450" indent="-171450" fontAlgn="auto">
              <a:spcAft>
                <a:spcPts val="0"/>
              </a:spcAft>
              <a:buFont typeface="Arial" panose="020B0604020202020204" pitchFamily="34" charset="0"/>
              <a:buChar char="•"/>
            </a:pPr>
            <a:r>
              <a:rPr lang="en-US"/>
              <a:t>The businesses identified lots of opportunities to improve the environment and experience, cleaner, more greening, better lighting, pavements, information, signage, wayfinding, arrival and a few more aspects.</a:t>
            </a:r>
          </a:p>
          <a:p>
            <a:pPr marL="171450" indent="-171450" fontAlgn="auto">
              <a:spcAft>
                <a:spcPts val="0"/>
              </a:spcAft>
              <a:buFont typeface="Arial" panose="020B0604020202020204" pitchFamily="34" charset="0"/>
              <a:buChar char="•"/>
            </a:pPr>
            <a:r>
              <a:rPr lang="en-US"/>
              <a:t>Businesses agreed strongly that ‘tourists / visitors are important’, ‘the town needs more promotion’, ‘they are concerned about the future prospects’.</a:t>
            </a:r>
          </a:p>
          <a:p>
            <a:pPr marL="171450" indent="-171450" fontAlgn="auto">
              <a:spcAft>
                <a:spcPts val="0"/>
              </a:spcAft>
              <a:buFont typeface="Arial" panose="020B0604020202020204" pitchFamily="34" charset="0"/>
              <a:buChar char="•"/>
            </a:pPr>
            <a:r>
              <a:rPr lang="en-US"/>
              <a:t>They agreed less strongly that ‘the market is not a strong attraction’, the town needs to be family friendly’.</a:t>
            </a:r>
          </a:p>
          <a:p>
            <a:pPr marL="171450" indent="-171450" fontAlgn="auto">
              <a:spcAft>
                <a:spcPts val="0"/>
              </a:spcAft>
              <a:buFont typeface="Arial" panose="020B0604020202020204" pitchFamily="34" charset="0"/>
              <a:buChar char="•"/>
            </a:pPr>
            <a:endParaRPr lang="en-US">
              <a:highlight>
                <a:srgbClr val="FFFF00"/>
              </a:highlight>
            </a:endParaRPr>
          </a:p>
          <a:p>
            <a:pPr marL="0" indent="0" fontAlgn="auto">
              <a:spcAft>
                <a:spcPts val="0"/>
              </a:spcAft>
            </a:pPr>
            <a:r>
              <a:rPr lang="en-US"/>
              <a:t>A good mix of strong evidence and clear direction / input into the town strategy and actions.</a:t>
            </a:r>
          </a:p>
          <a:p>
            <a:pPr marL="171450" indent="-171450" fontAlgn="auto">
              <a:spcAft>
                <a:spcPts val="0"/>
              </a:spcAft>
              <a:buFont typeface="Arial" panose="020B0604020202020204" pitchFamily="34" charset="0"/>
              <a:buChar char="•"/>
            </a:pPr>
            <a:endParaRPr lang="en-US">
              <a:highlight>
                <a:srgbClr val="FFFF00"/>
              </a:highlight>
            </a:endParaRPr>
          </a:p>
          <a:p>
            <a:pPr marL="0" indent="0" fontAlgn="auto"/>
            <a:endParaRPr lang="en-GB" sz="1050"/>
          </a:p>
        </p:txBody>
      </p:sp>
      <p:sp>
        <p:nvSpPr>
          <p:cNvPr id="6" name="Content Placeholder 2">
            <a:extLst>
              <a:ext uri="{FF2B5EF4-FFF2-40B4-BE49-F238E27FC236}">
                <a16:creationId xmlns:a16="http://schemas.microsoft.com/office/drawing/2014/main" id="{B8CF7DEF-27A2-6504-D384-69E226F116F2}"/>
              </a:ext>
            </a:extLst>
          </p:cNvPr>
          <p:cNvSpPr txBox="1">
            <a:spLocks/>
          </p:cNvSpPr>
          <p:nvPr/>
        </p:nvSpPr>
        <p:spPr>
          <a:xfrm>
            <a:off x="799348" y="1686548"/>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4.22	Key Point Summary</a:t>
            </a:r>
          </a:p>
        </p:txBody>
      </p:sp>
    </p:spTree>
    <p:extLst>
      <p:ext uri="{BB962C8B-B14F-4D97-AF65-F5344CB8AC3E}">
        <p14:creationId xmlns:p14="http://schemas.microsoft.com/office/powerpoint/2010/main" val="1590550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Stakeholder Engagement</a:t>
            </a:r>
          </a:p>
        </p:txBody>
      </p:sp>
    </p:spTree>
    <p:extLst>
      <p:ext uri="{BB962C8B-B14F-4D97-AF65-F5344CB8AC3E}">
        <p14:creationId xmlns:p14="http://schemas.microsoft.com/office/powerpoint/2010/main" val="2066874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801705" y="1922464"/>
            <a:ext cx="7917421" cy="3076826"/>
          </a:xfrm>
        </p:spPr>
        <p:txBody>
          <a:bodyPr numCol="1">
            <a:noAutofit/>
          </a:bodyPr>
          <a:lstStyle/>
          <a:p>
            <a:pPr marL="0" indent="0">
              <a:spcBef>
                <a:spcPts val="300"/>
              </a:spcBef>
              <a:spcAft>
                <a:spcPts val="300"/>
              </a:spcAft>
            </a:pPr>
            <a:r>
              <a:rPr lang="en-GB" sz="1100"/>
              <a:t>A bespoke stakeholder questionnaire was developed for the project to survey stakeholders. The questionnaire is based on previous tried and tested questionnaires used in other similar projects. The questionnaire includes a selection of mostly open-ended questions for stakeholders to provide views, opinions and aspirations. It also includes a number of prompted answer questions, whereby the views of facets about the town are explored. </a:t>
            </a:r>
            <a:r>
              <a:rPr lang="en-GB"/>
              <a:t>A copy of the stakeholder questionnaire</a:t>
            </a:r>
            <a:r>
              <a:rPr lang="en-GB" sz="1100"/>
              <a:t> is attached as Appendix II.</a:t>
            </a:r>
          </a:p>
          <a:p>
            <a:pPr marL="0" indent="0">
              <a:spcBef>
                <a:spcPts val="300"/>
              </a:spcBef>
              <a:spcAft>
                <a:spcPts val="300"/>
              </a:spcAft>
            </a:pPr>
            <a:r>
              <a:rPr lang="en-GB"/>
              <a:t>A list of potential stakeholder contacts to survey / engage was provided by the Town Council project team. In some instances, such as local parish councils, the clerk was contacted.</a:t>
            </a:r>
          </a:p>
          <a:p>
            <a:pPr marL="0" indent="0">
              <a:spcBef>
                <a:spcPts val="300"/>
              </a:spcBef>
              <a:spcAft>
                <a:spcPts val="300"/>
              </a:spcAft>
            </a:pPr>
            <a:r>
              <a:rPr lang="en-GB"/>
              <a:t>The target list of stakeholders included, town </a:t>
            </a:r>
            <a:r>
              <a:rPr lang="en-US"/>
              <a:t>councilors, local parish councils, county council officers, local business owners, local growers and producers, leisure, arts and culture operators, the market operator, local police and several operators of local events. In total 18 stakeholders were contacted, over a four-week period. Each stakeholder is contacted up to three times. </a:t>
            </a:r>
            <a:r>
              <a:rPr lang="en-GB"/>
              <a:t>12 stakeholders returned surveys, providing a useful foundation of internal and external views and opinions about the town, market and improvement needs.</a:t>
            </a:r>
          </a:p>
          <a:p>
            <a:pPr marL="0" indent="0"/>
            <a:r>
              <a:rPr lang="en-GB"/>
              <a:t>Given the number of responses and the mix of open ended and prompted questions the results are reported in either table and / or written summary comments. We are very grateful for the time and input from the stakeholders, which included the following:</a:t>
            </a:r>
          </a:p>
          <a:p>
            <a:pPr marL="171450" indent="-171450">
              <a:spcAft>
                <a:spcPts val="0"/>
              </a:spcAft>
              <a:buFont typeface="Arial" panose="020B0604020202020204" pitchFamily="34" charset="0"/>
              <a:buChar char="•"/>
            </a:pPr>
            <a:r>
              <a:rPr lang="en-GB"/>
              <a:t>Parish Council</a:t>
            </a:r>
          </a:p>
          <a:p>
            <a:pPr marL="171450" indent="-171450">
              <a:spcAft>
                <a:spcPts val="0"/>
              </a:spcAft>
              <a:buFont typeface="Arial" panose="020B0604020202020204" pitchFamily="34" charset="0"/>
              <a:buChar char="•"/>
            </a:pPr>
            <a:r>
              <a:rPr lang="en-GB"/>
              <a:t>Festival Drayton Centre</a:t>
            </a:r>
          </a:p>
          <a:p>
            <a:pPr marL="171450" indent="-171450">
              <a:spcAft>
                <a:spcPts val="0"/>
              </a:spcAft>
              <a:buFont typeface="Arial" panose="020B0604020202020204" pitchFamily="34" charset="0"/>
              <a:buChar char="•"/>
            </a:pPr>
            <a:r>
              <a:rPr lang="en-GB"/>
              <a:t>Fordhall Farm Ltd.</a:t>
            </a:r>
          </a:p>
          <a:p>
            <a:pPr marL="171450" indent="-171450">
              <a:spcAft>
                <a:spcPts val="0"/>
              </a:spcAft>
              <a:buFont typeface="Arial" panose="020B0604020202020204" pitchFamily="34" charset="0"/>
              <a:buChar char="•"/>
            </a:pPr>
            <a:r>
              <a:rPr lang="en-GB"/>
              <a:t>Local councillor</a:t>
            </a:r>
          </a:p>
          <a:p>
            <a:pPr marL="171450" indent="-171450">
              <a:spcAft>
                <a:spcPts val="0"/>
              </a:spcAft>
              <a:buFont typeface="Arial" panose="020B0604020202020204" pitchFamily="34" charset="0"/>
              <a:buChar char="•"/>
            </a:pPr>
            <a:r>
              <a:rPr lang="en-GB"/>
              <a:t>Local residents</a:t>
            </a:r>
          </a:p>
          <a:p>
            <a:pPr marL="171450" indent="-171450">
              <a:spcAft>
                <a:spcPts val="0"/>
              </a:spcAft>
              <a:buFont typeface="Arial" panose="020B0604020202020204" pitchFamily="34" charset="0"/>
              <a:buChar char="•"/>
            </a:pPr>
            <a:r>
              <a:rPr lang="en-GB"/>
              <a:t>LSD Promotions</a:t>
            </a:r>
          </a:p>
          <a:p>
            <a:pPr marL="171450" indent="-171450">
              <a:spcAft>
                <a:spcPts val="0"/>
              </a:spcAft>
              <a:buFont typeface="Arial" panose="020B0604020202020204" pitchFamily="34" charset="0"/>
              <a:buChar char="•"/>
            </a:pPr>
            <a:r>
              <a:rPr lang="en-GB"/>
              <a:t>Shropshire County Council Markets Team</a:t>
            </a:r>
          </a:p>
          <a:p>
            <a:pPr marL="171450" indent="-171450">
              <a:spcAft>
                <a:spcPts val="0"/>
              </a:spcAft>
              <a:buFont typeface="Arial" panose="020B0604020202020204" pitchFamily="34" charset="0"/>
              <a:buChar char="•"/>
            </a:pPr>
            <a:r>
              <a:rPr lang="en-GB"/>
              <a:t>Visitors to the town</a:t>
            </a:r>
          </a:p>
          <a:p>
            <a:pPr marL="171450" indent="-171450">
              <a:spcAft>
                <a:spcPts val="0"/>
              </a:spcAft>
              <a:buFont typeface="Arial" panose="020B0604020202020204" pitchFamily="34" charset="0"/>
              <a:buChar char="•"/>
            </a:pPr>
            <a:r>
              <a:rPr lang="en-GB"/>
              <a:t>West Mercia Police</a:t>
            </a:r>
          </a:p>
          <a:p>
            <a:pPr marL="0" indent="0"/>
            <a:endParaRPr lang="en-GB"/>
          </a:p>
          <a:p>
            <a:pPr marL="0" indent="0">
              <a:spcBef>
                <a:spcPts val="300"/>
              </a:spcBef>
              <a:spcAft>
                <a:spcPts val="300"/>
              </a:spcAft>
            </a:pPr>
            <a:endParaRPr lang="en-GB" sz="1050"/>
          </a:p>
        </p:txBody>
      </p:sp>
      <p:sp>
        <p:nvSpPr>
          <p:cNvPr id="5" name="Content Placeholder 2">
            <a:extLst>
              <a:ext uri="{FF2B5EF4-FFF2-40B4-BE49-F238E27FC236}">
                <a16:creationId xmlns:a16="http://schemas.microsoft.com/office/drawing/2014/main" id="{86E38804-B557-7423-26A8-34FA43F2E6AF}"/>
              </a:ext>
            </a:extLst>
          </p:cNvPr>
          <p:cNvSpPr txBox="1">
            <a:spLocks/>
          </p:cNvSpPr>
          <p:nvPr/>
        </p:nvSpPr>
        <p:spPr>
          <a:xfrm>
            <a:off x="803963" y="1686071"/>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5.1	Introduction</a:t>
            </a:r>
          </a:p>
        </p:txBody>
      </p:sp>
      <p:sp>
        <p:nvSpPr>
          <p:cNvPr id="6" name="Content Placeholder 2">
            <a:extLst>
              <a:ext uri="{FF2B5EF4-FFF2-40B4-BE49-F238E27FC236}">
                <a16:creationId xmlns:a16="http://schemas.microsoft.com/office/drawing/2014/main" id="{DA82F409-B428-955C-10CB-FF92C21F812E}"/>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928283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4" name="Content Placeholder 2">
            <a:extLst>
              <a:ext uri="{FF2B5EF4-FFF2-40B4-BE49-F238E27FC236}">
                <a16:creationId xmlns:a16="http://schemas.microsoft.com/office/drawing/2014/main" id="{C2B87B69-BAB9-9E27-9733-299A5C8B1C7B}"/>
              </a:ext>
            </a:extLst>
          </p:cNvPr>
          <p:cNvSpPr txBox="1">
            <a:spLocks/>
          </p:cNvSpPr>
          <p:nvPr/>
        </p:nvSpPr>
        <p:spPr>
          <a:xfrm>
            <a:off x="803963" y="1692830"/>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5.2 	Strengths &amp; Weaknesses</a:t>
            </a:r>
          </a:p>
        </p:txBody>
      </p:sp>
      <p:graphicFrame>
        <p:nvGraphicFramePr>
          <p:cNvPr id="3" name="Table 3">
            <a:extLst>
              <a:ext uri="{FF2B5EF4-FFF2-40B4-BE49-F238E27FC236}">
                <a16:creationId xmlns:a16="http://schemas.microsoft.com/office/drawing/2014/main" id="{73808B98-2420-EF26-68D1-C1E8D06C59A6}"/>
              </a:ext>
            </a:extLst>
          </p:cNvPr>
          <p:cNvGraphicFramePr>
            <a:graphicFrameLocks noGrp="1"/>
          </p:cNvGraphicFramePr>
          <p:nvPr>
            <p:extLst>
              <p:ext uri="{D42A27DB-BD31-4B8C-83A1-F6EECF244321}">
                <p14:modId xmlns:p14="http://schemas.microsoft.com/office/powerpoint/2010/main" val="3214437298"/>
              </p:ext>
            </p:extLst>
          </p:nvPr>
        </p:nvGraphicFramePr>
        <p:xfrm>
          <a:off x="801705" y="2334368"/>
          <a:ext cx="6002320" cy="3627120"/>
        </p:xfrm>
        <a:graphic>
          <a:graphicData uri="http://schemas.openxmlformats.org/drawingml/2006/table">
            <a:tbl>
              <a:tblPr firstRow="1" bandRow="1">
                <a:tableStyleId>{5C22544A-7EE6-4342-B048-85BDC9FD1C3A}</a:tableStyleId>
              </a:tblPr>
              <a:tblGrid>
                <a:gridCol w="2283712">
                  <a:extLst>
                    <a:ext uri="{9D8B030D-6E8A-4147-A177-3AD203B41FA5}">
                      <a16:colId xmlns:a16="http://schemas.microsoft.com/office/drawing/2014/main" val="2415805164"/>
                    </a:ext>
                  </a:extLst>
                </a:gridCol>
                <a:gridCol w="717448">
                  <a:extLst>
                    <a:ext uri="{9D8B030D-6E8A-4147-A177-3AD203B41FA5}">
                      <a16:colId xmlns:a16="http://schemas.microsoft.com/office/drawing/2014/main" val="3368594245"/>
                    </a:ext>
                  </a:extLst>
                </a:gridCol>
                <a:gridCol w="2258940">
                  <a:extLst>
                    <a:ext uri="{9D8B030D-6E8A-4147-A177-3AD203B41FA5}">
                      <a16:colId xmlns:a16="http://schemas.microsoft.com/office/drawing/2014/main" val="3958737316"/>
                    </a:ext>
                  </a:extLst>
                </a:gridCol>
                <a:gridCol w="742220">
                  <a:extLst>
                    <a:ext uri="{9D8B030D-6E8A-4147-A177-3AD203B41FA5}">
                      <a16:colId xmlns:a16="http://schemas.microsoft.com/office/drawing/2014/main" val="4045299457"/>
                    </a:ext>
                  </a:extLst>
                </a:gridCol>
              </a:tblGrid>
              <a:tr h="234000">
                <a:tc gridSpan="2">
                  <a:txBody>
                    <a:bodyPr/>
                    <a:lstStyle/>
                    <a:p>
                      <a:r>
                        <a:rPr lang="en-GB" sz="1100">
                          <a:solidFill>
                            <a:schemeClr val="bg1"/>
                          </a:solidFill>
                          <a:latin typeface="Arial Narrow" panose="020B0606020202030204" pitchFamily="34" charset="0"/>
                        </a:rPr>
                        <a:t>Strengths</a:t>
                      </a:r>
                    </a:p>
                  </a:txBody>
                  <a:tcPr/>
                </a:tc>
                <a:tc hMerge="1">
                  <a:txBody>
                    <a:bodyPr/>
                    <a:lstStyle/>
                    <a:p>
                      <a:endParaRPr lang="en-GB"/>
                    </a:p>
                  </a:txBody>
                  <a:tcPr/>
                </a:tc>
                <a:tc gridSpan="2">
                  <a:txBody>
                    <a:bodyPr/>
                    <a:lstStyle/>
                    <a:p>
                      <a:r>
                        <a:rPr lang="en-GB" sz="1100">
                          <a:solidFill>
                            <a:schemeClr val="bg1"/>
                          </a:solidFill>
                          <a:latin typeface="Arial Narrow" panose="020B0606020202030204" pitchFamily="34" charset="0"/>
                        </a:rPr>
                        <a:t>Weaknesses</a:t>
                      </a:r>
                    </a:p>
                  </a:txBody>
                  <a:tcPr/>
                </a:tc>
                <a:tc hMerge="1">
                  <a:txBody>
                    <a:bodyPr/>
                    <a:lstStyle/>
                    <a:p>
                      <a:endParaRPr lang="en-GB"/>
                    </a:p>
                  </a:txBody>
                  <a:tcPr/>
                </a:tc>
                <a:extLst>
                  <a:ext uri="{0D108BD9-81ED-4DB2-BD59-A6C34878D82A}">
                    <a16:rowId xmlns:a16="http://schemas.microsoft.com/office/drawing/2014/main" val="3328778432"/>
                  </a:ext>
                </a:extLst>
              </a:tr>
              <a:tr h="234000">
                <a:tc>
                  <a:txBody>
                    <a:bodyPr/>
                    <a:lstStyle/>
                    <a:p>
                      <a:pPr algn="l" fontAlgn="b"/>
                      <a:r>
                        <a:rPr lang="en-GB" sz="1100" b="0" i="0" u="none" strike="noStrike">
                          <a:solidFill>
                            <a:srgbClr val="000000"/>
                          </a:solidFill>
                          <a:effectLst/>
                          <a:latin typeface="Arial Narrow" panose="020B0606020202030204" pitchFamily="34" charset="0"/>
                        </a:rPr>
                        <a:t>Easy parking</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6</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Limited variety</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10</a:t>
                      </a:r>
                    </a:p>
                  </a:txBody>
                  <a:tcPr marL="45720" marR="45720" anchor="ctr"/>
                </a:tc>
                <a:extLst>
                  <a:ext uri="{0D108BD9-81ED-4DB2-BD59-A6C34878D82A}">
                    <a16:rowId xmlns:a16="http://schemas.microsoft.com/office/drawing/2014/main" val="3618545347"/>
                  </a:ext>
                </a:extLst>
              </a:tr>
              <a:tr h="234000">
                <a:tc>
                  <a:txBody>
                    <a:bodyPr/>
                    <a:lstStyle/>
                    <a:p>
                      <a:pPr algn="l" fontAlgn="b"/>
                      <a:r>
                        <a:rPr lang="en-GB" sz="1100" b="0" i="0" u="none" strike="noStrike">
                          <a:solidFill>
                            <a:srgbClr val="000000"/>
                          </a:solidFill>
                          <a:effectLst/>
                          <a:latin typeface="Arial Narrow" panose="020B0606020202030204" pitchFamily="34" charset="0"/>
                        </a:rPr>
                        <a:t>Historic assets, canal, location / monument</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6</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Condition of town centre / pavements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5</a:t>
                      </a:r>
                    </a:p>
                  </a:txBody>
                  <a:tcPr marL="45720" marR="45720" anchor="ctr"/>
                </a:tc>
                <a:extLst>
                  <a:ext uri="{0D108BD9-81ED-4DB2-BD59-A6C34878D82A}">
                    <a16:rowId xmlns:a16="http://schemas.microsoft.com/office/drawing/2014/main" val="228335096"/>
                  </a:ext>
                </a:extLst>
              </a:tr>
              <a:tr h="234000">
                <a:tc>
                  <a:txBody>
                    <a:bodyPr/>
                    <a:lstStyle/>
                    <a:p>
                      <a:pPr algn="l" fontAlgn="b"/>
                      <a:r>
                        <a:rPr lang="en-GB" sz="1100" b="0" i="0" u="none" strike="noStrike">
                          <a:solidFill>
                            <a:srgbClr val="000000"/>
                          </a:solidFill>
                          <a:effectLst/>
                          <a:latin typeface="Arial Narrow" panose="020B0606020202030204" pitchFamily="34" charset="0"/>
                        </a:rPr>
                        <a:t>Cultural centre / Festival Drayton / events</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Poor weekly market</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4</a:t>
                      </a:r>
                    </a:p>
                  </a:txBody>
                  <a:tcPr marL="45720" marR="45720" anchor="ctr"/>
                </a:tc>
                <a:extLst>
                  <a:ext uri="{0D108BD9-81ED-4DB2-BD59-A6C34878D82A}">
                    <a16:rowId xmlns:a16="http://schemas.microsoft.com/office/drawing/2014/main" val="411118407"/>
                  </a:ext>
                </a:extLst>
              </a:tr>
              <a:tr h="234000">
                <a:tc>
                  <a:txBody>
                    <a:bodyPr/>
                    <a:lstStyle/>
                    <a:p>
                      <a:pPr algn="l" fontAlgn="b"/>
                      <a:r>
                        <a:rPr lang="en-GB" sz="1100" b="0" i="0" u="none" strike="noStrike">
                          <a:solidFill>
                            <a:srgbClr val="000000"/>
                          </a:solidFill>
                          <a:effectLst/>
                          <a:latin typeface="Arial Narrow" panose="020B0606020202030204" pitchFamily="34" charset="0"/>
                        </a:rPr>
                        <a:t>Growing population</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3</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Parking</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4</a:t>
                      </a:r>
                    </a:p>
                  </a:txBody>
                  <a:tcPr marL="45720" marR="45720" anchor="ctr"/>
                </a:tc>
                <a:extLst>
                  <a:ext uri="{0D108BD9-81ED-4DB2-BD59-A6C34878D82A}">
                    <a16:rowId xmlns:a16="http://schemas.microsoft.com/office/drawing/2014/main" val="3223816264"/>
                  </a:ext>
                </a:extLst>
              </a:tr>
              <a:tr h="234000">
                <a:tc>
                  <a:txBody>
                    <a:bodyPr/>
                    <a:lstStyle/>
                    <a:p>
                      <a:pPr algn="l" fontAlgn="b"/>
                      <a:r>
                        <a:rPr lang="en-GB" sz="1100" b="0" i="0" u="none" strike="noStrike">
                          <a:solidFill>
                            <a:srgbClr val="000000"/>
                          </a:solidFill>
                          <a:effectLst/>
                          <a:latin typeface="Arial Narrow" panose="020B0606020202030204" pitchFamily="34" charset="0"/>
                        </a:rPr>
                        <a:t>Independents</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Empty shops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4</a:t>
                      </a:r>
                    </a:p>
                  </a:txBody>
                  <a:tcPr marL="45720" marR="45720" anchor="ctr"/>
                </a:tc>
                <a:extLst>
                  <a:ext uri="{0D108BD9-81ED-4DB2-BD59-A6C34878D82A}">
                    <a16:rowId xmlns:a16="http://schemas.microsoft.com/office/drawing/2014/main" val="1946995669"/>
                  </a:ext>
                </a:extLst>
              </a:tr>
              <a:tr h="234000">
                <a:tc>
                  <a:txBody>
                    <a:bodyPr/>
                    <a:lstStyle/>
                    <a:p>
                      <a:pPr algn="l" fontAlgn="b"/>
                      <a:r>
                        <a:rPr lang="en-GB" sz="1100" b="0" i="0" u="none" strike="noStrike">
                          <a:solidFill>
                            <a:srgbClr val="000000"/>
                          </a:solidFill>
                          <a:effectLst/>
                          <a:latin typeface="Arial Narrow" panose="020B0606020202030204" pitchFamily="34" charset="0"/>
                        </a:rPr>
                        <a:t>Connectivity</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Lack of promotion</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3</a:t>
                      </a:r>
                    </a:p>
                  </a:txBody>
                  <a:tcPr marL="45720" marR="45720" anchor="ctr"/>
                </a:tc>
                <a:extLst>
                  <a:ext uri="{0D108BD9-81ED-4DB2-BD59-A6C34878D82A}">
                    <a16:rowId xmlns:a16="http://schemas.microsoft.com/office/drawing/2014/main" val="3589050541"/>
                  </a:ext>
                </a:extLst>
              </a:tr>
              <a:tr h="234000">
                <a:tc>
                  <a:txBody>
                    <a:bodyPr/>
                    <a:lstStyle/>
                    <a:p>
                      <a:pPr algn="l" fontAlgn="b"/>
                      <a:r>
                        <a:rPr lang="en-GB" sz="1100" b="0" i="0" u="none" strike="noStrike">
                          <a:solidFill>
                            <a:srgbClr val="000000"/>
                          </a:solidFill>
                          <a:effectLst/>
                          <a:latin typeface="Arial Narrow" panose="020B0606020202030204" pitchFamily="34" charset="0"/>
                        </a:rPr>
                        <a:t>Indoor market</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Lack of accommodation</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3</a:t>
                      </a:r>
                    </a:p>
                  </a:txBody>
                  <a:tcPr marL="45720" marR="45720" anchor="ctr"/>
                </a:tc>
                <a:extLst>
                  <a:ext uri="{0D108BD9-81ED-4DB2-BD59-A6C34878D82A}">
                    <a16:rowId xmlns:a16="http://schemas.microsoft.com/office/drawing/2014/main" val="3102749574"/>
                  </a:ext>
                </a:extLst>
              </a:tr>
              <a:tr h="234000">
                <a:tc>
                  <a:txBody>
                    <a:bodyPr/>
                    <a:lstStyle/>
                    <a:p>
                      <a:pPr algn="l" fontAlgn="b"/>
                      <a:r>
                        <a:rPr lang="en-GB" sz="1100" b="0" i="0" u="none" strike="noStrike">
                          <a:solidFill>
                            <a:srgbClr val="000000"/>
                          </a:solidFill>
                          <a:effectLst/>
                          <a:latin typeface="Arial Narrow" panose="020B0606020202030204" pitchFamily="34" charset="0"/>
                        </a:rPr>
                        <a:t>Library</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Poor connectivity / bus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2</a:t>
                      </a:r>
                    </a:p>
                  </a:txBody>
                  <a:tcPr marL="45720" marR="45720" anchor="ctr"/>
                </a:tc>
                <a:extLst>
                  <a:ext uri="{0D108BD9-81ED-4DB2-BD59-A6C34878D82A}">
                    <a16:rowId xmlns:a16="http://schemas.microsoft.com/office/drawing/2014/main" val="4161965221"/>
                  </a:ext>
                </a:extLst>
              </a:tr>
              <a:tr h="234000">
                <a:tc>
                  <a:txBody>
                    <a:bodyPr/>
                    <a:lstStyle/>
                    <a:p>
                      <a:pPr algn="l" fontAlgn="b"/>
                      <a:r>
                        <a:rPr lang="en-GB" sz="1100" b="0" i="0" u="none" strike="noStrike">
                          <a:solidFill>
                            <a:srgbClr val="000000"/>
                          </a:solidFill>
                          <a:effectLst/>
                          <a:latin typeface="Arial Narrow" panose="020B0606020202030204" pitchFamily="34" charset="0"/>
                        </a:rPr>
                        <a:t>Charter market</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Opening times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ctr"/>
                </a:tc>
                <a:extLst>
                  <a:ext uri="{0D108BD9-81ED-4DB2-BD59-A6C34878D82A}">
                    <a16:rowId xmlns:a16="http://schemas.microsoft.com/office/drawing/2014/main" val="730609383"/>
                  </a:ext>
                </a:extLst>
              </a:tr>
              <a:tr h="234000">
                <a:tc>
                  <a:txBody>
                    <a:bodyPr/>
                    <a:lstStyle/>
                    <a:p>
                      <a:pPr algn="l" fontAlgn="b"/>
                      <a:r>
                        <a:rPr lang="en-GB" sz="1100" b="0" i="0" u="none" strike="noStrike">
                          <a:solidFill>
                            <a:srgbClr val="000000"/>
                          </a:solidFill>
                          <a:effectLst/>
                          <a:latin typeface="Arial Narrow" panose="020B0606020202030204" pitchFamily="34" charset="0"/>
                        </a:rPr>
                        <a:t>Compact town centre</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Apathy</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ctr"/>
                </a:tc>
                <a:extLst>
                  <a:ext uri="{0D108BD9-81ED-4DB2-BD59-A6C34878D82A}">
                    <a16:rowId xmlns:a16="http://schemas.microsoft.com/office/drawing/2014/main" val="3443919881"/>
                  </a:ext>
                </a:extLst>
              </a:tr>
              <a:tr h="234000">
                <a:tc>
                  <a:txBody>
                    <a:bodyPr/>
                    <a:lstStyle/>
                    <a:p>
                      <a:pPr algn="l" fontAlgn="b"/>
                      <a:r>
                        <a:rPr lang="en-GB" sz="1100" b="0" i="0" u="none" strike="noStrike">
                          <a:solidFill>
                            <a:srgbClr val="000000"/>
                          </a:solidFill>
                          <a:effectLst/>
                          <a:latin typeface="Arial Narrow" panose="020B0606020202030204" pitchFamily="34" charset="0"/>
                        </a:rPr>
                        <a:t>Supermarkets</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Few events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ctr"/>
                </a:tc>
                <a:extLst>
                  <a:ext uri="{0D108BD9-81ED-4DB2-BD59-A6C34878D82A}">
                    <a16:rowId xmlns:a16="http://schemas.microsoft.com/office/drawing/2014/main" val="2746953874"/>
                  </a:ext>
                </a:extLst>
              </a:tr>
              <a:tr h="234000">
                <a:tc>
                  <a:txBody>
                    <a:bodyPr/>
                    <a:lstStyle/>
                    <a:p>
                      <a:pPr algn="l" fontAlgn="b"/>
                      <a:r>
                        <a:rPr lang="en-GB" sz="1100" b="0" i="0" u="none" strike="noStrike">
                          <a:solidFill>
                            <a:srgbClr val="000000"/>
                          </a:solidFill>
                          <a:effectLst/>
                          <a:latin typeface="Arial Narrow" panose="020B0606020202030204" pitchFamily="34" charset="0"/>
                        </a:rPr>
                        <a:t>Range of services</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2</a:t>
                      </a:r>
                    </a:p>
                  </a:txBody>
                  <a:tcPr marL="45720" marR="45720" anchor="b"/>
                </a:tc>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Anti social behaviour</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ctr"/>
                </a:tc>
                <a:extLst>
                  <a:ext uri="{0D108BD9-81ED-4DB2-BD59-A6C34878D82A}">
                    <a16:rowId xmlns:a16="http://schemas.microsoft.com/office/drawing/2014/main" val="3395105599"/>
                  </a:ext>
                </a:extLst>
              </a:tr>
              <a:tr h="234000">
                <a:tc>
                  <a:txBody>
                    <a:bodyPr/>
                    <a:lstStyle/>
                    <a:p>
                      <a:pPr algn="l" fontAlgn="b"/>
                      <a:r>
                        <a:rPr lang="en-GB" sz="1100" b="0" i="0" u="none" strike="noStrike">
                          <a:solidFill>
                            <a:srgbClr val="000000"/>
                          </a:solidFill>
                          <a:effectLst/>
                          <a:latin typeface="Arial Narrow" panose="020B0606020202030204" pitchFamily="34" charset="0"/>
                        </a:rPr>
                        <a:t>Charity shops</a:t>
                      </a:r>
                    </a:p>
                  </a:txBody>
                  <a:tcPr marL="45720" marR="45720" anchor="b"/>
                </a:tc>
                <a:tc>
                  <a:txBody>
                    <a:bodyPr/>
                    <a:lstStyle/>
                    <a:p>
                      <a:pPr algn="ctr" fontAlgn="b"/>
                      <a:r>
                        <a:rPr lang="en-GB" sz="1100" b="0" i="0" u="none" strike="noStrike">
                          <a:solidFill>
                            <a:srgbClr val="000000"/>
                          </a:solidFill>
                          <a:effectLst/>
                          <a:latin typeface="Arial Narrow" panose="020B0606020202030204" pitchFamily="34" charset="0"/>
                        </a:rPr>
                        <a:t>1</a:t>
                      </a:r>
                    </a:p>
                  </a:txBody>
                  <a:tcPr marL="45720" marR="4572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solidFill>
                          <a:schemeClr val="tx1"/>
                        </a:solidFill>
                        <a:latin typeface="Arial Narrow" panose="020B0606020202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solidFill>
                          <a:schemeClr val="tx1"/>
                        </a:solidFill>
                        <a:latin typeface="Arial Narrow" panose="020B0606020202030204" pitchFamily="34" charset="0"/>
                        <a:cs typeface="Calibri" panose="020F0502020204030204" pitchFamily="34" charset="0"/>
                      </a:endParaRPr>
                    </a:p>
                  </a:txBody>
                  <a:tcPr/>
                </a:tc>
                <a:extLst>
                  <a:ext uri="{0D108BD9-81ED-4DB2-BD59-A6C34878D82A}">
                    <a16:rowId xmlns:a16="http://schemas.microsoft.com/office/drawing/2014/main" val="1412992182"/>
                  </a:ext>
                </a:extLst>
              </a:tr>
            </a:tbl>
          </a:graphicData>
        </a:graphic>
      </p:graphicFrame>
      <p:sp>
        <p:nvSpPr>
          <p:cNvPr id="9" name="Content Placeholder 2">
            <a:extLst>
              <a:ext uri="{FF2B5EF4-FFF2-40B4-BE49-F238E27FC236}">
                <a16:creationId xmlns:a16="http://schemas.microsoft.com/office/drawing/2014/main" id="{1B46CB87-1622-A65C-1C0C-EC3AF53CA419}"/>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4" name="Content Placeholder 2">
            <a:extLst>
              <a:ext uri="{FF2B5EF4-FFF2-40B4-BE49-F238E27FC236}">
                <a16:creationId xmlns:a16="http://schemas.microsoft.com/office/drawing/2014/main" id="{B1C5ABD4-5B07-25D2-3DF5-99AD80521510}"/>
              </a:ext>
            </a:extLst>
          </p:cNvPr>
          <p:cNvSpPr>
            <a:spLocks noGrp="1"/>
          </p:cNvSpPr>
          <p:nvPr>
            <p:ph idx="1"/>
          </p:nvPr>
        </p:nvSpPr>
        <p:spPr>
          <a:xfrm>
            <a:off x="801705" y="1922464"/>
            <a:ext cx="7917421" cy="504264"/>
          </a:xfrm>
        </p:spPr>
        <p:txBody>
          <a:bodyPr numCol="1">
            <a:noAutofit/>
          </a:bodyPr>
          <a:lstStyle/>
          <a:p>
            <a:pPr marL="0" indent="0">
              <a:spcBef>
                <a:spcPts val="300"/>
              </a:spcBef>
              <a:spcAft>
                <a:spcPts val="300"/>
              </a:spcAft>
            </a:pPr>
            <a:r>
              <a:rPr lang="en-GB"/>
              <a:t>The following table summarises the responses received for Market Drayton Town Centre. The tables include those aspects mentioned by more than one stakeholder. In some instances, responses have been grouped together in similar topics / themes. The number of mentions are also listed. </a:t>
            </a:r>
          </a:p>
          <a:p>
            <a:pPr marL="0" indent="0">
              <a:spcBef>
                <a:spcPts val="300"/>
              </a:spcBef>
              <a:spcAft>
                <a:spcPts val="300"/>
              </a:spcAft>
            </a:pPr>
            <a:endParaRPr lang="en-GB" sz="1050">
              <a:highlight>
                <a:srgbClr val="C0C0C0"/>
              </a:highlight>
            </a:endParaRPr>
          </a:p>
        </p:txBody>
      </p:sp>
      <p:sp>
        <p:nvSpPr>
          <p:cNvPr id="7" name="Content Placeholder 2">
            <a:extLst>
              <a:ext uri="{FF2B5EF4-FFF2-40B4-BE49-F238E27FC236}">
                <a16:creationId xmlns:a16="http://schemas.microsoft.com/office/drawing/2014/main" id="{CC0B3816-8987-00CB-4654-FAD405C8E44D}"/>
              </a:ext>
            </a:extLst>
          </p:cNvPr>
          <p:cNvSpPr txBox="1">
            <a:spLocks/>
          </p:cNvSpPr>
          <p:nvPr/>
        </p:nvSpPr>
        <p:spPr>
          <a:xfrm>
            <a:off x="6911975" y="2363941"/>
            <a:ext cx="1812925" cy="1507306"/>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a:t>
            </a: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strengths</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identified by stakeholders are focussed on the existing assets; canal, heritage, monuments, historic buildings and parts of the environment. However</a:t>
            </a:r>
            <a:r>
              <a:rPr lang="en-GB">
                <a:solidFill>
                  <a:prstClr val="black"/>
                </a:solidFill>
              </a:rPr>
              <a:t>,</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ease of parking is viewed as a key strength. Aspects of the offer are viewed as minor strengths.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Weaknesses</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are dominated by limitations of the offer, condition of parts of the town and the environment, poor weekly market, empty shops, lack of promotion and accommodation.</a:t>
            </a:r>
          </a:p>
        </p:txBody>
      </p:sp>
    </p:spTree>
    <p:extLst>
      <p:ext uri="{BB962C8B-B14F-4D97-AF65-F5344CB8AC3E}">
        <p14:creationId xmlns:p14="http://schemas.microsoft.com/office/powerpoint/2010/main" val="2297377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4" name="Content Placeholder 2">
            <a:extLst>
              <a:ext uri="{FF2B5EF4-FFF2-40B4-BE49-F238E27FC236}">
                <a16:creationId xmlns:a16="http://schemas.microsoft.com/office/drawing/2014/main" id="{C2B87B69-BAB9-9E27-9733-299A5C8B1C7B}"/>
              </a:ext>
            </a:extLst>
          </p:cNvPr>
          <p:cNvSpPr txBox="1">
            <a:spLocks/>
          </p:cNvSpPr>
          <p:nvPr/>
        </p:nvSpPr>
        <p:spPr>
          <a:xfrm>
            <a:off x="803963" y="1692830"/>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5.3 	Missing Offers, Categories &amp; Themes</a:t>
            </a:r>
          </a:p>
        </p:txBody>
      </p:sp>
      <p:graphicFrame>
        <p:nvGraphicFramePr>
          <p:cNvPr id="3" name="Table 3">
            <a:extLst>
              <a:ext uri="{FF2B5EF4-FFF2-40B4-BE49-F238E27FC236}">
                <a16:creationId xmlns:a16="http://schemas.microsoft.com/office/drawing/2014/main" id="{73808B98-2420-EF26-68D1-C1E8D06C59A6}"/>
              </a:ext>
            </a:extLst>
          </p:cNvPr>
          <p:cNvGraphicFramePr>
            <a:graphicFrameLocks noGrp="1"/>
          </p:cNvGraphicFramePr>
          <p:nvPr>
            <p:extLst>
              <p:ext uri="{D42A27DB-BD31-4B8C-83A1-F6EECF244321}">
                <p14:modId xmlns:p14="http://schemas.microsoft.com/office/powerpoint/2010/main" val="1811326316"/>
              </p:ext>
            </p:extLst>
          </p:nvPr>
        </p:nvGraphicFramePr>
        <p:xfrm>
          <a:off x="801705" y="2365304"/>
          <a:ext cx="3584640" cy="3368040"/>
        </p:xfrm>
        <a:graphic>
          <a:graphicData uri="http://schemas.openxmlformats.org/drawingml/2006/table">
            <a:tbl>
              <a:tblPr firstRow="1" bandRow="1">
                <a:tableStyleId>{5C22544A-7EE6-4342-B048-85BDC9FD1C3A}</a:tableStyleId>
              </a:tblPr>
              <a:tblGrid>
                <a:gridCol w="2727708">
                  <a:extLst>
                    <a:ext uri="{9D8B030D-6E8A-4147-A177-3AD203B41FA5}">
                      <a16:colId xmlns:a16="http://schemas.microsoft.com/office/drawing/2014/main" val="2415805164"/>
                    </a:ext>
                  </a:extLst>
                </a:gridCol>
                <a:gridCol w="856932">
                  <a:extLst>
                    <a:ext uri="{9D8B030D-6E8A-4147-A177-3AD203B41FA5}">
                      <a16:colId xmlns:a16="http://schemas.microsoft.com/office/drawing/2014/main" val="3368594245"/>
                    </a:ext>
                  </a:extLst>
                </a:gridCol>
              </a:tblGrid>
              <a:tr h="187548">
                <a:tc gridSpan="2">
                  <a:txBody>
                    <a:bodyPr/>
                    <a:lstStyle/>
                    <a:p>
                      <a:r>
                        <a:rPr lang="en-GB" sz="1100">
                          <a:solidFill>
                            <a:schemeClr val="bg1"/>
                          </a:solidFill>
                          <a:latin typeface="Arial Narrow" panose="020B0606020202030204" pitchFamily="34" charset="0"/>
                        </a:rPr>
                        <a:t>Offers, Categories and Themes missing</a:t>
                      </a:r>
                    </a:p>
                  </a:txBody>
                  <a:tcPr/>
                </a:tc>
                <a:tc hMerge="1">
                  <a:txBody>
                    <a:bodyPr/>
                    <a:lstStyle/>
                    <a:p>
                      <a:endParaRPr lang="en-GB"/>
                    </a:p>
                  </a:txBody>
                  <a:tcPr/>
                </a:tc>
                <a:extLst>
                  <a:ext uri="{0D108BD9-81ED-4DB2-BD59-A6C34878D82A}">
                    <a16:rowId xmlns:a16="http://schemas.microsoft.com/office/drawing/2014/main" val="3328778432"/>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More independents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6</a:t>
                      </a:r>
                    </a:p>
                  </a:txBody>
                  <a:tcPr marL="45720" marR="45720" anchor="b"/>
                </a:tc>
                <a:extLst>
                  <a:ext uri="{0D108BD9-81ED-4DB2-BD59-A6C34878D82A}">
                    <a16:rowId xmlns:a16="http://schemas.microsoft.com/office/drawing/2014/main" val="3618545347"/>
                  </a:ext>
                </a:extLst>
              </a:tr>
              <a:tr h="18754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kern="1200">
                          <a:solidFill>
                            <a:srgbClr val="000000"/>
                          </a:solidFill>
                          <a:effectLst/>
                          <a:latin typeface="Arial Narrow" panose="020B0606020202030204" pitchFamily="34" charset="0"/>
                          <a:ea typeface="+mn-ea"/>
                          <a:cs typeface="+mn-cs"/>
                        </a:rPr>
                        <a:t>More choice / variety</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6</a:t>
                      </a:r>
                    </a:p>
                  </a:txBody>
                  <a:tcPr marL="45720" marR="45720" anchor="b"/>
                </a:tc>
                <a:extLst>
                  <a:ext uri="{0D108BD9-81ED-4DB2-BD59-A6C34878D82A}">
                    <a16:rowId xmlns:a16="http://schemas.microsoft.com/office/drawing/2014/main" val="228335096"/>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Food retailers </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5</a:t>
                      </a:r>
                    </a:p>
                  </a:txBody>
                  <a:tcPr marL="45720" marR="45720" anchor="b"/>
                </a:tc>
                <a:extLst>
                  <a:ext uri="{0D108BD9-81ED-4DB2-BD59-A6C34878D82A}">
                    <a16:rowId xmlns:a16="http://schemas.microsoft.com/office/drawing/2014/main" val="411118407"/>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More café culture</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4</a:t>
                      </a:r>
                    </a:p>
                  </a:txBody>
                  <a:tcPr marL="45720" marR="45720" anchor="b"/>
                </a:tc>
                <a:extLst>
                  <a:ext uri="{0D108BD9-81ED-4DB2-BD59-A6C34878D82A}">
                    <a16:rowId xmlns:a16="http://schemas.microsoft.com/office/drawing/2014/main" val="3223816264"/>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Clothing</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4</a:t>
                      </a:r>
                    </a:p>
                  </a:txBody>
                  <a:tcPr marL="45720" marR="45720" anchor="b"/>
                </a:tc>
                <a:extLst>
                  <a:ext uri="{0D108BD9-81ED-4DB2-BD59-A6C34878D82A}">
                    <a16:rowId xmlns:a16="http://schemas.microsoft.com/office/drawing/2014/main" val="1946995669"/>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Hardware</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3</a:t>
                      </a:r>
                    </a:p>
                  </a:txBody>
                  <a:tcPr marL="45720" marR="45720" anchor="b"/>
                </a:tc>
                <a:extLst>
                  <a:ext uri="{0D108BD9-81ED-4DB2-BD59-A6C34878D82A}">
                    <a16:rowId xmlns:a16="http://schemas.microsoft.com/office/drawing/2014/main" val="3589050541"/>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Art supplies, leisure, soft play</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3</a:t>
                      </a:r>
                    </a:p>
                  </a:txBody>
                  <a:tcPr marL="45720" marR="45720" anchor="b"/>
                </a:tc>
                <a:extLst>
                  <a:ext uri="{0D108BD9-81ED-4DB2-BD59-A6C34878D82A}">
                    <a16:rowId xmlns:a16="http://schemas.microsoft.com/office/drawing/2014/main" val="3102749574"/>
                  </a:ext>
                </a:extLst>
              </a:tr>
              <a:tr h="18754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kern="1200">
                          <a:solidFill>
                            <a:srgbClr val="000000"/>
                          </a:solidFill>
                          <a:effectLst/>
                          <a:latin typeface="Arial Narrow" panose="020B0606020202030204" pitchFamily="34" charset="0"/>
                          <a:ea typeface="+mn-ea"/>
                          <a:cs typeface="+mn-cs"/>
                        </a:rPr>
                        <a:t>Primark, Dunelm, Superdrug</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3</a:t>
                      </a:r>
                    </a:p>
                  </a:txBody>
                  <a:tcPr marL="45720" marR="45720" anchor="b"/>
                </a:tc>
                <a:extLst>
                  <a:ext uri="{0D108BD9-81ED-4DB2-BD59-A6C34878D82A}">
                    <a16:rowId xmlns:a16="http://schemas.microsoft.com/office/drawing/2014/main" val="4161965221"/>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Bus routes / parking </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2</a:t>
                      </a:r>
                    </a:p>
                  </a:txBody>
                  <a:tcPr marL="45720" marR="45720" anchor="b"/>
                </a:tc>
                <a:extLst>
                  <a:ext uri="{0D108BD9-81ED-4DB2-BD59-A6C34878D82A}">
                    <a16:rowId xmlns:a16="http://schemas.microsoft.com/office/drawing/2014/main" val="1375705318"/>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Themed markets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b"/>
                </a:tc>
                <a:extLst>
                  <a:ext uri="{0D108BD9-81ED-4DB2-BD59-A6C34878D82A}">
                    <a16:rowId xmlns:a16="http://schemas.microsoft.com/office/drawing/2014/main" val="730609383"/>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More events</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b"/>
                </a:tc>
                <a:extLst>
                  <a:ext uri="{0D108BD9-81ED-4DB2-BD59-A6C34878D82A}">
                    <a16:rowId xmlns:a16="http://schemas.microsoft.com/office/drawing/2014/main" val="3443919881"/>
                  </a:ext>
                </a:extLst>
              </a:tr>
              <a:tr h="187548">
                <a:tc>
                  <a:txBody>
                    <a:bodyPr/>
                    <a:lstStyle/>
                    <a:p>
                      <a:pPr marL="0" algn="l"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Needs stronger identity</a:t>
                      </a:r>
                    </a:p>
                  </a:txBody>
                  <a:tcPr marL="45720" marR="45720" anchor="b"/>
                </a:tc>
                <a:tc>
                  <a:txBody>
                    <a:bodyPr/>
                    <a:lstStyle/>
                    <a:p>
                      <a:pPr marL="0" algn="ctr" defTabSz="914400" rtl="0" eaLnBrk="1" fontAlgn="b" latinLnBrk="0" hangingPunct="1"/>
                      <a:r>
                        <a:rPr lang="en-GB" sz="1100" b="0" i="0" u="none" strike="noStrike" kern="1200">
                          <a:solidFill>
                            <a:srgbClr val="000000"/>
                          </a:solidFill>
                          <a:effectLst/>
                          <a:latin typeface="Arial Narrow" panose="020B0606020202030204" pitchFamily="34" charset="0"/>
                          <a:ea typeface="+mn-ea"/>
                          <a:cs typeface="+mn-cs"/>
                        </a:rPr>
                        <a:t>1</a:t>
                      </a:r>
                    </a:p>
                  </a:txBody>
                  <a:tcPr marL="45720" marR="45720" anchor="b"/>
                </a:tc>
                <a:extLst>
                  <a:ext uri="{0D108BD9-81ED-4DB2-BD59-A6C34878D82A}">
                    <a16:rowId xmlns:a16="http://schemas.microsoft.com/office/drawing/2014/main" val="3395105599"/>
                  </a:ext>
                </a:extLst>
              </a:tr>
            </a:tbl>
          </a:graphicData>
        </a:graphic>
      </p:graphicFrame>
      <p:sp>
        <p:nvSpPr>
          <p:cNvPr id="9" name="Content Placeholder 2">
            <a:extLst>
              <a:ext uri="{FF2B5EF4-FFF2-40B4-BE49-F238E27FC236}">
                <a16:creationId xmlns:a16="http://schemas.microsoft.com/office/drawing/2014/main" id="{1B46CB87-1622-A65C-1C0C-EC3AF53CA419}"/>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4" name="Content Placeholder 2">
            <a:extLst>
              <a:ext uri="{FF2B5EF4-FFF2-40B4-BE49-F238E27FC236}">
                <a16:creationId xmlns:a16="http://schemas.microsoft.com/office/drawing/2014/main" id="{B1C5ABD4-5B07-25D2-3DF5-99AD80521510}"/>
              </a:ext>
            </a:extLst>
          </p:cNvPr>
          <p:cNvSpPr>
            <a:spLocks noGrp="1"/>
          </p:cNvSpPr>
          <p:nvPr>
            <p:ph idx="1"/>
          </p:nvPr>
        </p:nvSpPr>
        <p:spPr>
          <a:xfrm>
            <a:off x="801705" y="1922464"/>
            <a:ext cx="7917421" cy="504264"/>
          </a:xfrm>
        </p:spPr>
        <p:txBody>
          <a:bodyPr numCol="1">
            <a:noAutofit/>
          </a:bodyPr>
          <a:lstStyle/>
          <a:p>
            <a:pPr marL="0" indent="0">
              <a:spcBef>
                <a:spcPts val="300"/>
              </a:spcBef>
              <a:spcAft>
                <a:spcPts val="300"/>
              </a:spcAft>
            </a:pPr>
            <a:r>
              <a:rPr lang="en-GB"/>
              <a:t>Stakeholders were asked to name any specific offers, categories or operators they felt would benefit Market Drayton. The following table summarises the responses received for Market Drayton Town Centre. In some instances, responses have been grouped together in similar topics / themes.</a:t>
            </a:r>
          </a:p>
        </p:txBody>
      </p:sp>
      <p:sp>
        <p:nvSpPr>
          <p:cNvPr id="5" name="Content Placeholder 2">
            <a:extLst>
              <a:ext uri="{FF2B5EF4-FFF2-40B4-BE49-F238E27FC236}">
                <a16:creationId xmlns:a16="http://schemas.microsoft.com/office/drawing/2014/main" id="{D3F96049-794E-D853-44FC-557ECACE5B91}"/>
              </a:ext>
            </a:extLst>
          </p:cNvPr>
          <p:cNvSpPr txBox="1">
            <a:spLocks/>
          </p:cNvSpPr>
          <p:nvPr/>
        </p:nvSpPr>
        <p:spPr>
          <a:xfrm>
            <a:off x="4499992" y="2374542"/>
            <a:ext cx="4219133" cy="1507306"/>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In terms of what is </a:t>
            </a: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missing</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the list is varied and extensive, this does provide lots of opportunities to add to the overall offer and appeal of the town centre.</a:t>
            </a:r>
          </a:p>
        </p:txBody>
      </p:sp>
    </p:spTree>
    <p:extLst>
      <p:ext uri="{BB962C8B-B14F-4D97-AF65-F5344CB8AC3E}">
        <p14:creationId xmlns:p14="http://schemas.microsoft.com/office/powerpoint/2010/main" val="84538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163CB2D-B43D-40FD-BB80-31136D8B34A8}"/>
              </a:ext>
            </a:extLst>
          </p:cNvPr>
          <p:cNvSpPr>
            <a:spLocks noGrp="1"/>
          </p:cNvSpPr>
          <p:nvPr>
            <p:ph idx="1"/>
          </p:nvPr>
        </p:nvSpPr>
        <p:spPr>
          <a:xfrm>
            <a:off x="784226" y="1926000"/>
            <a:ext cx="7950200" cy="4095288"/>
          </a:xfrm>
        </p:spPr>
        <p:txBody>
          <a:bodyPr numCol="1"/>
          <a:lstStyle/>
          <a:p>
            <a:pPr marL="0" indent="0">
              <a:buNone/>
              <a:tabLst>
                <a:tab pos="271463" algn="l"/>
              </a:tabLst>
            </a:pPr>
            <a:r>
              <a:rPr lang="en-US"/>
              <a:t>The Retail Group were initially appointed in late 2023 to develop an action plan to improve the performance of the regular weekly market offer in </a:t>
            </a:r>
            <a:br>
              <a:rPr lang="en-US"/>
            </a:br>
            <a:r>
              <a:rPr lang="en-US"/>
              <a:t>Market Drayton. At the time, the market was being operated by the specialist market operator LSD Promotions on behalf of Shropshire Council. </a:t>
            </a:r>
          </a:p>
          <a:p>
            <a:pPr marL="0" indent="0">
              <a:buNone/>
              <a:tabLst>
                <a:tab pos="271463" algn="l"/>
              </a:tabLst>
            </a:pPr>
            <a:r>
              <a:rPr lang="en-US"/>
              <a:t>The market is considered to be an important part of the town centre’s offer, and a key anchor for the town. As such the Town Council decided that it should invest in preparing a plan to improve the market, so that it would help to improve the appeal and performance of the town centre.</a:t>
            </a:r>
          </a:p>
          <a:p>
            <a:pPr marL="0" indent="0">
              <a:buNone/>
              <a:tabLst>
                <a:tab pos="271463" algn="l"/>
              </a:tabLst>
            </a:pPr>
            <a:r>
              <a:rPr lang="en-US"/>
              <a:t>In early 2024. Shropshire Council decided that it would not renew the license to operate the market with LSD Promotions, and going forward the market would be operated and managed internally by officers within the Council.</a:t>
            </a:r>
          </a:p>
          <a:p>
            <a:pPr marL="0" indent="0">
              <a:buNone/>
              <a:tabLst>
                <a:tab pos="271463" algn="l"/>
              </a:tabLst>
            </a:pPr>
            <a:r>
              <a:rPr lang="en-US"/>
              <a:t>The Market Drayton Town Council working group had already expressed the desire to include the need to improve the wider town centre offer, appeal and experience, as part of the initial immersion and briefing discussions with The Retail Group project team. Given the decision of the County Council to bring the market management in house, the Town Council working group confirmed the wider objectives as including:</a:t>
            </a:r>
          </a:p>
          <a:p>
            <a:pPr marL="171450" indent="-171450">
              <a:spcBef>
                <a:spcPts val="600"/>
              </a:spcBef>
              <a:spcAft>
                <a:spcPts val="0"/>
              </a:spcAft>
              <a:buFont typeface="Arial" panose="020B0604020202020204" pitchFamily="34" charset="0"/>
              <a:buChar char="•"/>
              <a:tabLst>
                <a:tab pos="271463" algn="l"/>
              </a:tabLst>
            </a:pPr>
            <a:r>
              <a:rPr lang="en-US" sz="1100"/>
              <a:t>How to make the town more attractive?</a:t>
            </a:r>
          </a:p>
          <a:p>
            <a:pPr marL="171450" indent="-171450">
              <a:spcBef>
                <a:spcPts val="600"/>
              </a:spcBef>
              <a:spcAft>
                <a:spcPts val="0"/>
              </a:spcAft>
              <a:buFont typeface="Arial" panose="020B0604020202020204" pitchFamily="34" charset="0"/>
              <a:buChar char="•"/>
              <a:tabLst>
                <a:tab pos="271463" algn="l"/>
              </a:tabLst>
            </a:pPr>
            <a:r>
              <a:rPr lang="en-US" sz="1100"/>
              <a:t>How to attract large stores to the three large empty retail units in the town or how they could be repurposed (B&amp;M Store / Wilko / Argos)</a:t>
            </a:r>
            <a:r>
              <a:rPr lang="en-US"/>
              <a:t>?</a:t>
            </a:r>
            <a:endParaRPr lang="en-US" sz="1100"/>
          </a:p>
          <a:p>
            <a:pPr marL="171450" indent="-171450">
              <a:spcBef>
                <a:spcPts val="600"/>
              </a:spcBef>
              <a:spcAft>
                <a:spcPts val="0"/>
              </a:spcAft>
              <a:buFont typeface="Arial" panose="020B0604020202020204" pitchFamily="34" charset="0"/>
              <a:buChar char="•"/>
              <a:tabLst>
                <a:tab pos="271463" algn="l"/>
              </a:tabLst>
            </a:pPr>
            <a:r>
              <a:rPr lang="en-US" sz="1100"/>
              <a:t>How to encourage shoppers / visitors / tourists to the town?</a:t>
            </a:r>
          </a:p>
          <a:p>
            <a:pPr marL="0" indent="0">
              <a:spcBef>
                <a:spcPts val="600"/>
              </a:spcBef>
              <a:tabLst>
                <a:tab pos="271463" algn="l"/>
              </a:tabLst>
            </a:pPr>
            <a:r>
              <a:rPr lang="en-US"/>
              <a:t>The broad scope and approach of the study has remained the same and is set out overleaf. The key differences being in the business and stakeholder engagement, which now include a wider scope of engagement. Furthermore, the place reviews have considered the wider town offer, including the market, and the background information review, benchmark and trends analysis looks at activity in market towns as well as markets.</a:t>
            </a:r>
          </a:p>
          <a:p>
            <a:pPr marL="0" indent="0">
              <a:tabLst>
                <a:tab pos="271463" algn="l"/>
              </a:tabLst>
            </a:pPr>
            <a:r>
              <a:rPr lang="en-US"/>
              <a:t>The purpose of this study is to identify the range of actions to be completed, in order to improve the performance of the town and the market, for the benefit of local residents, shoppers, visitors, traders and adjacent retailers. The aim is to provide detailed advice to the town council, identifying actions and initiatives to improve the town appeal and performance, with a clear indication of who should be included in the delivery and implementation of the identified actions. </a:t>
            </a:r>
          </a:p>
          <a:p>
            <a:pPr marL="0" indent="0">
              <a:buNone/>
              <a:tabLst>
                <a:tab pos="271463" algn="l"/>
              </a:tabLst>
            </a:pPr>
            <a:endParaRPr lang="en-US" sz="1100"/>
          </a:p>
        </p:txBody>
      </p:sp>
      <p:sp>
        <p:nvSpPr>
          <p:cNvPr id="5" name="Content Placeholder 2">
            <a:extLst>
              <a:ext uri="{FF2B5EF4-FFF2-40B4-BE49-F238E27FC236}">
                <a16:creationId xmlns:a16="http://schemas.microsoft.com/office/drawing/2014/main" id="{D4753FDD-5CF7-430F-9302-EE32C55B03A3}"/>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2.0 	Project Overview</a:t>
            </a:r>
          </a:p>
        </p:txBody>
      </p:sp>
      <p:sp>
        <p:nvSpPr>
          <p:cNvPr id="8" name="Content Placeholder 2">
            <a:extLst>
              <a:ext uri="{FF2B5EF4-FFF2-40B4-BE49-F238E27FC236}">
                <a16:creationId xmlns:a16="http://schemas.microsoft.com/office/drawing/2014/main" id="{E6BD281A-AC44-DA7C-4F3D-7AAC246D7942}"/>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2.1	Project Background and Brief</a:t>
            </a:r>
          </a:p>
        </p:txBody>
      </p:sp>
      <p:sp>
        <p:nvSpPr>
          <p:cNvPr id="3" name="Title 1">
            <a:extLst>
              <a:ext uri="{FF2B5EF4-FFF2-40B4-BE49-F238E27FC236}">
                <a16:creationId xmlns:a16="http://schemas.microsoft.com/office/drawing/2014/main" id="{AEEB8524-2FE0-8C06-32A9-72B76199F86A}"/>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Tree>
    <p:extLst>
      <p:ext uri="{BB962C8B-B14F-4D97-AF65-F5344CB8AC3E}">
        <p14:creationId xmlns:p14="http://schemas.microsoft.com/office/powerpoint/2010/main" val="463692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4" name="Content Placeholder 2">
            <a:extLst>
              <a:ext uri="{FF2B5EF4-FFF2-40B4-BE49-F238E27FC236}">
                <a16:creationId xmlns:a16="http://schemas.microsoft.com/office/drawing/2014/main" id="{C2B87B69-BAB9-9E27-9733-299A5C8B1C7B}"/>
              </a:ext>
            </a:extLst>
          </p:cNvPr>
          <p:cNvSpPr txBox="1">
            <a:spLocks/>
          </p:cNvSpPr>
          <p:nvPr/>
        </p:nvSpPr>
        <p:spPr>
          <a:xfrm>
            <a:off x="803963" y="1692822"/>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5.4 	Improvements to Mix and Offer</a:t>
            </a:r>
          </a:p>
        </p:txBody>
      </p:sp>
      <p:sp>
        <p:nvSpPr>
          <p:cNvPr id="11" name="Content Placeholder 2">
            <a:extLst>
              <a:ext uri="{FF2B5EF4-FFF2-40B4-BE49-F238E27FC236}">
                <a16:creationId xmlns:a16="http://schemas.microsoft.com/office/drawing/2014/main" id="{2FAD21FE-A5BC-D2EA-E636-C1D7F44B1B13}"/>
              </a:ext>
            </a:extLst>
          </p:cNvPr>
          <p:cNvSpPr txBox="1">
            <a:spLocks/>
          </p:cNvSpPr>
          <p:nvPr/>
        </p:nvSpPr>
        <p:spPr>
          <a:xfrm>
            <a:off x="4796188" y="1692822"/>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5.5 	Improvements to Environment</a:t>
            </a:r>
          </a:p>
        </p:txBody>
      </p:sp>
      <p:graphicFrame>
        <p:nvGraphicFramePr>
          <p:cNvPr id="4" name="Table 4">
            <a:extLst>
              <a:ext uri="{FF2B5EF4-FFF2-40B4-BE49-F238E27FC236}">
                <a16:creationId xmlns:a16="http://schemas.microsoft.com/office/drawing/2014/main" id="{B4F375F2-73DF-61A4-B442-EFF11DC73A95}"/>
              </a:ext>
            </a:extLst>
          </p:cNvPr>
          <p:cNvGraphicFramePr>
            <a:graphicFrameLocks noGrp="1"/>
          </p:cNvGraphicFramePr>
          <p:nvPr>
            <p:extLst>
              <p:ext uri="{D42A27DB-BD31-4B8C-83A1-F6EECF244321}">
                <p14:modId xmlns:p14="http://schemas.microsoft.com/office/powerpoint/2010/main" val="3937510050"/>
              </p:ext>
            </p:extLst>
          </p:nvPr>
        </p:nvGraphicFramePr>
        <p:xfrm>
          <a:off x="801706" y="1915341"/>
          <a:ext cx="3770296" cy="2651760"/>
        </p:xfrm>
        <a:graphic>
          <a:graphicData uri="http://schemas.openxmlformats.org/drawingml/2006/table">
            <a:tbl>
              <a:tblPr firstRow="1" bandRow="1">
                <a:tableStyleId>{5C22544A-7EE6-4342-B048-85BDC9FD1C3A}</a:tableStyleId>
              </a:tblPr>
              <a:tblGrid>
                <a:gridCol w="1420633">
                  <a:extLst>
                    <a:ext uri="{9D8B030D-6E8A-4147-A177-3AD203B41FA5}">
                      <a16:colId xmlns:a16="http://schemas.microsoft.com/office/drawing/2014/main" val="568292271"/>
                    </a:ext>
                  </a:extLst>
                </a:gridCol>
                <a:gridCol w="464515">
                  <a:extLst>
                    <a:ext uri="{9D8B030D-6E8A-4147-A177-3AD203B41FA5}">
                      <a16:colId xmlns:a16="http://schemas.microsoft.com/office/drawing/2014/main" val="2020641056"/>
                    </a:ext>
                  </a:extLst>
                </a:gridCol>
                <a:gridCol w="1410584">
                  <a:extLst>
                    <a:ext uri="{9D8B030D-6E8A-4147-A177-3AD203B41FA5}">
                      <a16:colId xmlns:a16="http://schemas.microsoft.com/office/drawing/2014/main" val="1774410617"/>
                    </a:ext>
                  </a:extLst>
                </a:gridCol>
                <a:gridCol w="474564">
                  <a:extLst>
                    <a:ext uri="{9D8B030D-6E8A-4147-A177-3AD203B41FA5}">
                      <a16:colId xmlns:a16="http://schemas.microsoft.com/office/drawing/2014/main" val="2937556667"/>
                    </a:ext>
                  </a:extLst>
                </a:gridCol>
              </a:tblGrid>
              <a:tr h="258884">
                <a:tc gridSpan="2">
                  <a:txBody>
                    <a:bodyPr/>
                    <a:lstStyle/>
                    <a:p>
                      <a:r>
                        <a:rPr lang="en-US" sz="1100">
                          <a:latin typeface="Arial Narrow" panose="020B0606020202030204" pitchFamily="34" charset="0"/>
                        </a:rPr>
                        <a:t>M</a:t>
                      </a:r>
                      <a:r>
                        <a:rPr lang="en-GB" sz="1100">
                          <a:latin typeface="Arial Narrow" panose="020B0606020202030204" pitchFamily="34" charset="0"/>
                        </a:rPr>
                        <a:t>ix / Offer Improvements</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Narrow" panose="020B0606020202030204" pitchFamily="34" charset="0"/>
                        </a:rPr>
                        <a:t>M</a:t>
                      </a:r>
                      <a:r>
                        <a:rPr lang="en-GB" sz="1100">
                          <a:latin typeface="Arial Narrow" panose="020B0606020202030204" pitchFamily="34" charset="0"/>
                        </a:rPr>
                        <a:t>ix / Offer Improvements</a:t>
                      </a:r>
                    </a:p>
                  </a:txBody>
                  <a:tcPr/>
                </a:tc>
                <a:tc hMerge="1">
                  <a:txBody>
                    <a:bodyPr/>
                    <a:lstStyle/>
                    <a:p>
                      <a:endParaRPr lang="en-GB"/>
                    </a:p>
                  </a:txBody>
                  <a:tcPr/>
                </a:tc>
                <a:extLst>
                  <a:ext uri="{0D108BD9-81ED-4DB2-BD59-A6C34878D82A}">
                    <a16:rowId xmlns:a16="http://schemas.microsoft.com/office/drawing/2014/main" val="540095739"/>
                  </a:ext>
                </a:extLst>
              </a:tr>
              <a:tr h="258884">
                <a:tc>
                  <a:txBody>
                    <a:bodyPr/>
                    <a:lstStyle/>
                    <a:p>
                      <a:pPr algn="l" fontAlgn="b"/>
                      <a:r>
                        <a:rPr lang="en-GB" sz="1100" b="0" i="0" u="none" strike="noStrike">
                          <a:solidFill>
                            <a:srgbClr val="000000"/>
                          </a:solidFill>
                          <a:effectLst/>
                          <a:latin typeface="Arial Narrow" panose="020B0606020202030204" pitchFamily="34" charset="0"/>
                        </a:rPr>
                        <a:t>More independent shops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12</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Better evening economy offer</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7</a:t>
                      </a:r>
                    </a:p>
                  </a:txBody>
                  <a:tcPr marL="45720" marR="45720" anchor="ctr"/>
                </a:tc>
                <a:extLst>
                  <a:ext uri="{0D108BD9-81ED-4DB2-BD59-A6C34878D82A}">
                    <a16:rowId xmlns:a16="http://schemas.microsoft.com/office/drawing/2014/main" val="3360277656"/>
                  </a:ext>
                </a:extLst>
              </a:tr>
              <a:tr h="258884">
                <a:tc>
                  <a:txBody>
                    <a:bodyPr/>
                    <a:lstStyle/>
                    <a:p>
                      <a:pPr algn="l" fontAlgn="b"/>
                      <a:r>
                        <a:rPr lang="en-GB" sz="1100" b="0" i="0" u="none" strike="noStrike">
                          <a:solidFill>
                            <a:srgbClr val="000000"/>
                          </a:solidFill>
                          <a:effectLst/>
                          <a:latin typeface="Arial Narrow" panose="020B0606020202030204" pitchFamily="34" charset="0"/>
                        </a:rPr>
                        <a:t>More shops overall</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10</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multiple operators (chains)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ctr"/>
                </a:tc>
                <a:extLst>
                  <a:ext uri="{0D108BD9-81ED-4DB2-BD59-A6C34878D82A}">
                    <a16:rowId xmlns:a16="http://schemas.microsoft.com/office/drawing/2014/main" val="782928289"/>
                  </a:ext>
                </a:extLst>
              </a:tr>
              <a:tr h="258884">
                <a:tc>
                  <a:txBody>
                    <a:bodyPr/>
                    <a:lstStyle/>
                    <a:p>
                      <a:pPr algn="l" fontAlgn="b"/>
                      <a:r>
                        <a:rPr lang="en-GB" sz="1100" b="0" i="0" u="none" strike="noStrike">
                          <a:solidFill>
                            <a:srgbClr val="000000"/>
                          </a:solidFill>
                          <a:effectLst/>
                          <a:latin typeface="Arial Narrow" panose="020B0606020202030204" pitchFamily="34" charset="0"/>
                        </a:rPr>
                        <a:t>More cafes  and restaurants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10</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 better leisure facilities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ctr"/>
                </a:tc>
                <a:extLst>
                  <a:ext uri="{0D108BD9-81ED-4DB2-BD59-A6C34878D82A}">
                    <a16:rowId xmlns:a16="http://schemas.microsoft.com/office/drawing/2014/main" val="3628322786"/>
                  </a:ext>
                </a:extLst>
              </a:tr>
              <a:tr h="258884">
                <a:tc>
                  <a:txBody>
                    <a:bodyPr/>
                    <a:lstStyle/>
                    <a:p>
                      <a:pPr algn="l" fontAlgn="b"/>
                      <a:r>
                        <a:rPr lang="en-GB" sz="1100" b="0" i="0" u="none" strike="noStrike">
                          <a:solidFill>
                            <a:srgbClr val="000000"/>
                          </a:solidFill>
                          <a:effectLst/>
                          <a:latin typeface="Arial Narrow" panose="020B0606020202030204" pitchFamily="34" charset="0"/>
                        </a:rPr>
                        <a:t>More / better markets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10</a:t>
                      </a:r>
                    </a:p>
                  </a:txBody>
                  <a:tcPr marL="45720" marR="45720" anchor="ctr"/>
                </a:tc>
                <a:tc>
                  <a:txBody>
                    <a:bodyPr/>
                    <a:lstStyle/>
                    <a:p>
                      <a:pPr algn="l" fontAlgn="b"/>
                      <a:r>
                        <a:rPr lang="en-US" sz="1100" b="0" i="0" u="none" strike="noStrike">
                          <a:solidFill>
                            <a:srgbClr val="000000"/>
                          </a:solidFill>
                          <a:effectLst/>
                          <a:latin typeface="Arial Narrow" panose="020B0606020202030204" pitchFamily="34" charset="0"/>
                        </a:rPr>
                        <a:t>More residential units above shops </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4</a:t>
                      </a:r>
                    </a:p>
                  </a:txBody>
                  <a:tcPr marL="45720" marR="45720" anchor="ctr"/>
                </a:tc>
                <a:extLst>
                  <a:ext uri="{0D108BD9-81ED-4DB2-BD59-A6C34878D82A}">
                    <a16:rowId xmlns:a16="http://schemas.microsoft.com/office/drawing/2014/main" val="2417156777"/>
                  </a:ext>
                </a:extLst>
              </a:tr>
              <a:tr h="258884">
                <a:tc>
                  <a:txBody>
                    <a:bodyPr/>
                    <a:lstStyle/>
                    <a:p>
                      <a:pPr algn="l" fontAlgn="b"/>
                      <a:r>
                        <a:rPr lang="en-GB" sz="1100" b="0" i="0" u="none" strike="noStrike">
                          <a:solidFill>
                            <a:srgbClr val="000000"/>
                          </a:solidFill>
                          <a:effectLst/>
                          <a:latin typeface="Arial Narrow" panose="020B0606020202030204" pitchFamily="34" charset="0"/>
                        </a:rPr>
                        <a:t>More arts / cultural attractions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8</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pubs and bars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a:t>
                      </a:r>
                    </a:p>
                  </a:txBody>
                  <a:tcPr marL="45720" marR="45720" anchor="ctr"/>
                </a:tc>
                <a:extLst>
                  <a:ext uri="{0D108BD9-81ED-4DB2-BD59-A6C34878D82A}">
                    <a16:rowId xmlns:a16="http://schemas.microsoft.com/office/drawing/2014/main" val="3402431070"/>
                  </a:ext>
                </a:extLst>
              </a:tr>
              <a:tr h="258884">
                <a:tc>
                  <a:txBody>
                    <a:bodyPr/>
                    <a:lstStyle/>
                    <a:p>
                      <a:pPr algn="l" fontAlgn="b"/>
                      <a:r>
                        <a:rPr lang="en-GB" sz="1100" b="0" i="0" u="none" strike="noStrike">
                          <a:solidFill>
                            <a:srgbClr val="000000"/>
                          </a:solidFill>
                          <a:effectLst/>
                          <a:latin typeface="Arial Narrow" panose="020B0606020202030204" pitchFamily="34" charset="0"/>
                        </a:rPr>
                        <a:t>More / better events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8</a:t>
                      </a:r>
                    </a:p>
                  </a:txBody>
                  <a:tcPr marL="45720" marR="45720" anchor="ctr"/>
                </a:tc>
                <a:tc>
                  <a:txBody>
                    <a:bodyPr/>
                    <a:lstStyle/>
                    <a:p>
                      <a:endParaRPr lang="en-GB" sz="1100">
                        <a:latin typeface="Arial Narrow" panose="020B0606020202030204" pitchFamily="34" charset="0"/>
                      </a:endParaRPr>
                    </a:p>
                  </a:txBody>
                  <a:tcPr marL="45720" marR="45720" anchor="ctr"/>
                </a:tc>
                <a:tc>
                  <a:txBody>
                    <a:bodyPr/>
                    <a:lstStyle/>
                    <a:p>
                      <a:endParaRPr lang="en-GB" sz="1100">
                        <a:latin typeface="Arial Narrow" panose="020B0606020202030204" pitchFamily="34" charset="0"/>
                      </a:endParaRPr>
                    </a:p>
                  </a:txBody>
                  <a:tcPr marL="45720" marR="45720" anchor="ctr"/>
                </a:tc>
                <a:extLst>
                  <a:ext uri="{0D108BD9-81ED-4DB2-BD59-A6C34878D82A}">
                    <a16:rowId xmlns:a16="http://schemas.microsoft.com/office/drawing/2014/main" val="2217808528"/>
                  </a:ext>
                </a:extLst>
              </a:tr>
            </a:tbl>
          </a:graphicData>
        </a:graphic>
      </p:graphicFrame>
      <p:sp>
        <p:nvSpPr>
          <p:cNvPr id="3" name="Content Placeholder 2">
            <a:extLst>
              <a:ext uri="{FF2B5EF4-FFF2-40B4-BE49-F238E27FC236}">
                <a16:creationId xmlns:a16="http://schemas.microsoft.com/office/drawing/2014/main" id="{CF8D3F5A-F448-2CAD-494C-3B886E92420F}"/>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0" name="Content Placeholder 2">
            <a:extLst>
              <a:ext uri="{FF2B5EF4-FFF2-40B4-BE49-F238E27FC236}">
                <a16:creationId xmlns:a16="http://schemas.microsoft.com/office/drawing/2014/main" id="{D0BD371F-9899-DA3A-71FA-AA8700C4C729}"/>
              </a:ext>
            </a:extLst>
          </p:cNvPr>
          <p:cNvSpPr txBox="1">
            <a:spLocks/>
          </p:cNvSpPr>
          <p:nvPr/>
        </p:nvSpPr>
        <p:spPr>
          <a:xfrm>
            <a:off x="802834" y="4713360"/>
            <a:ext cx="3842302" cy="1251506"/>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Stakeholders </a:t>
            </a:r>
            <a:r>
              <a:rPr lang="en-GB">
                <a:solidFill>
                  <a:prstClr val="black"/>
                </a:solidFill>
              </a:rPr>
              <a:t>are</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consistent in the improvements to offer and mix. More shops, cafes, restaurants, markets, events and cultural attractions lead the list. Indeed, simply providing more would be a clear ask.</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Equally, there are many opportunities / requirements to improve the towns environment and customer experience. Focus on heritage, stronger arrival, more greening, improved public realm and customer facilities.</a:t>
            </a:r>
          </a:p>
        </p:txBody>
      </p:sp>
      <p:graphicFrame>
        <p:nvGraphicFramePr>
          <p:cNvPr id="12" name="Table 4">
            <a:extLst>
              <a:ext uri="{FF2B5EF4-FFF2-40B4-BE49-F238E27FC236}">
                <a16:creationId xmlns:a16="http://schemas.microsoft.com/office/drawing/2014/main" id="{D00FD302-6C72-874F-32B2-1320666B16DA}"/>
              </a:ext>
            </a:extLst>
          </p:cNvPr>
          <p:cNvGraphicFramePr>
            <a:graphicFrameLocks noGrp="1"/>
          </p:cNvGraphicFramePr>
          <p:nvPr>
            <p:extLst>
              <p:ext uri="{D42A27DB-BD31-4B8C-83A1-F6EECF244321}">
                <p14:modId xmlns:p14="http://schemas.microsoft.com/office/powerpoint/2010/main" val="1917369679"/>
              </p:ext>
            </p:extLst>
          </p:nvPr>
        </p:nvGraphicFramePr>
        <p:xfrm>
          <a:off x="4796187" y="1924573"/>
          <a:ext cx="3770296" cy="1463040"/>
        </p:xfrm>
        <a:graphic>
          <a:graphicData uri="http://schemas.openxmlformats.org/drawingml/2006/table">
            <a:tbl>
              <a:tblPr firstRow="1" bandRow="1">
                <a:tableStyleId>{5C22544A-7EE6-4342-B048-85BDC9FD1C3A}</a:tableStyleId>
              </a:tblPr>
              <a:tblGrid>
                <a:gridCol w="1420633">
                  <a:extLst>
                    <a:ext uri="{9D8B030D-6E8A-4147-A177-3AD203B41FA5}">
                      <a16:colId xmlns:a16="http://schemas.microsoft.com/office/drawing/2014/main" val="568292271"/>
                    </a:ext>
                  </a:extLst>
                </a:gridCol>
                <a:gridCol w="464515">
                  <a:extLst>
                    <a:ext uri="{9D8B030D-6E8A-4147-A177-3AD203B41FA5}">
                      <a16:colId xmlns:a16="http://schemas.microsoft.com/office/drawing/2014/main" val="2020641056"/>
                    </a:ext>
                  </a:extLst>
                </a:gridCol>
                <a:gridCol w="1410584">
                  <a:extLst>
                    <a:ext uri="{9D8B030D-6E8A-4147-A177-3AD203B41FA5}">
                      <a16:colId xmlns:a16="http://schemas.microsoft.com/office/drawing/2014/main" val="1774410617"/>
                    </a:ext>
                  </a:extLst>
                </a:gridCol>
                <a:gridCol w="474564">
                  <a:extLst>
                    <a:ext uri="{9D8B030D-6E8A-4147-A177-3AD203B41FA5}">
                      <a16:colId xmlns:a16="http://schemas.microsoft.com/office/drawing/2014/main" val="2937556667"/>
                    </a:ext>
                  </a:extLst>
                </a:gridCol>
              </a:tblGrid>
              <a:tr h="258884">
                <a:tc gridSpan="2">
                  <a:txBody>
                    <a:bodyPr/>
                    <a:lstStyle/>
                    <a:p>
                      <a:r>
                        <a:rPr lang="en-US" sz="1100">
                          <a:latin typeface="Arial Narrow" panose="020B0606020202030204" pitchFamily="34" charset="0"/>
                        </a:rPr>
                        <a:t>Environment</a:t>
                      </a:r>
                      <a:r>
                        <a:rPr lang="en-GB" sz="1100">
                          <a:latin typeface="Arial Narrow" panose="020B0606020202030204" pitchFamily="34" charset="0"/>
                        </a:rPr>
                        <a:t> Improvements</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Narrow" panose="020B0606020202030204" pitchFamily="34" charset="0"/>
                        </a:rPr>
                        <a:t>Environment</a:t>
                      </a:r>
                      <a:r>
                        <a:rPr lang="en-GB" sz="1100">
                          <a:latin typeface="Arial Narrow" panose="020B0606020202030204" pitchFamily="34" charset="0"/>
                        </a:rPr>
                        <a:t> Improvements</a:t>
                      </a:r>
                    </a:p>
                  </a:txBody>
                  <a:tcPr/>
                </a:tc>
                <a:tc hMerge="1">
                  <a:txBody>
                    <a:bodyPr/>
                    <a:lstStyle/>
                    <a:p>
                      <a:endParaRPr lang="en-GB"/>
                    </a:p>
                  </a:txBody>
                  <a:tcPr/>
                </a:tc>
                <a:extLst>
                  <a:ext uri="{0D108BD9-81ED-4DB2-BD59-A6C34878D82A}">
                    <a16:rowId xmlns:a16="http://schemas.microsoft.com/office/drawing/2014/main" val="540095739"/>
                  </a:ext>
                </a:extLst>
              </a:tr>
              <a:tr h="258884">
                <a:tc>
                  <a:txBody>
                    <a:bodyPr/>
                    <a:lstStyle/>
                    <a:p>
                      <a:pPr algn="l" fontAlgn="b"/>
                      <a:r>
                        <a:rPr lang="en-GB" sz="1100" b="0" i="0" u="none" strike="noStrike">
                          <a:solidFill>
                            <a:srgbClr val="000000"/>
                          </a:solidFill>
                          <a:effectLst/>
                          <a:latin typeface="Arial Narrow" panose="020B0606020202030204" pitchFamily="34" charset="0"/>
                        </a:rPr>
                        <a:t>More focus on heritage</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9</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Better lighting</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ctr"/>
                </a:tc>
                <a:extLst>
                  <a:ext uri="{0D108BD9-81ED-4DB2-BD59-A6C34878D82A}">
                    <a16:rowId xmlns:a16="http://schemas.microsoft.com/office/drawing/2014/main" val="3360277656"/>
                  </a:ext>
                </a:extLst>
              </a:tr>
              <a:tr h="258884">
                <a:tc>
                  <a:txBody>
                    <a:bodyPr/>
                    <a:lstStyle/>
                    <a:p>
                      <a:pPr algn="l" fontAlgn="b"/>
                      <a:r>
                        <a:rPr lang="en-GB" sz="1100" b="0" i="0" u="none" strike="noStrike">
                          <a:solidFill>
                            <a:srgbClr val="000000"/>
                          </a:solidFill>
                          <a:effectLst/>
                          <a:latin typeface="Arial Narrow" panose="020B0606020202030204" pitchFamily="34" charset="0"/>
                        </a:rPr>
                        <a:t>Better sense of arrival</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8</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Public realm improvements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ctr"/>
                </a:tc>
                <a:extLst>
                  <a:ext uri="{0D108BD9-81ED-4DB2-BD59-A6C34878D82A}">
                    <a16:rowId xmlns:a16="http://schemas.microsoft.com/office/drawing/2014/main" val="782928289"/>
                  </a:ext>
                </a:extLst>
              </a:tr>
              <a:tr h="258884">
                <a:tc>
                  <a:txBody>
                    <a:bodyPr/>
                    <a:lstStyle/>
                    <a:p>
                      <a:pPr algn="l" fontAlgn="b"/>
                      <a:r>
                        <a:rPr lang="en-GB" sz="1100" b="0" i="0" u="none" strike="noStrike">
                          <a:solidFill>
                            <a:srgbClr val="000000"/>
                          </a:solidFill>
                          <a:effectLst/>
                          <a:latin typeface="Arial Narrow" panose="020B0606020202030204" pitchFamily="34" charset="0"/>
                        </a:rPr>
                        <a:t>More public art</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6</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Cleaner / tidier</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4</a:t>
                      </a:r>
                    </a:p>
                  </a:txBody>
                  <a:tcPr marL="45720" marR="45720" anchor="ctr"/>
                </a:tc>
                <a:extLst>
                  <a:ext uri="{0D108BD9-81ED-4DB2-BD59-A6C34878D82A}">
                    <a16:rowId xmlns:a16="http://schemas.microsoft.com/office/drawing/2014/main" val="3628322786"/>
                  </a:ext>
                </a:extLst>
              </a:tr>
              <a:tr h="258884">
                <a:tc>
                  <a:txBody>
                    <a:bodyPr/>
                    <a:lstStyle/>
                    <a:p>
                      <a:pPr algn="l" fontAlgn="b"/>
                      <a:r>
                        <a:rPr lang="en-GB" sz="1100" b="0" i="0" u="none" strike="noStrike">
                          <a:solidFill>
                            <a:srgbClr val="000000"/>
                          </a:solidFill>
                          <a:effectLst/>
                          <a:latin typeface="Arial Narrow" panose="020B0606020202030204" pitchFamily="34" charset="0"/>
                        </a:rPr>
                        <a:t>More trees / green space</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6</a:t>
                      </a:r>
                    </a:p>
                  </a:txBody>
                  <a:tcPr marL="45720" marR="45720" anchor="ctr"/>
                </a:tc>
                <a:tc>
                  <a:txBody>
                    <a:bodyPr/>
                    <a:lstStyle/>
                    <a:p>
                      <a:pPr algn="l" fontAlgn="b"/>
                      <a:endParaRPr lang="en-US" sz="1100" b="0" i="0" u="none" strike="noStrike">
                        <a:solidFill>
                          <a:srgbClr val="000000"/>
                        </a:solidFill>
                        <a:effectLst/>
                        <a:latin typeface="Arial Narrow" panose="020B0606020202030204" pitchFamily="34" charset="0"/>
                      </a:endParaRPr>
                    </a:p>
                  </a:txBody>
                  <a:tcPr marL="45720" marR="45720" anchor="ctr"/>
                </a:tc>
                <a:tc>
                  <a:txBody>
                    <a:bodyPr/>
                    <a:lstStyle/>
                    <a:p>
                      <a:pPr algn="ctr" fontAlgn="b"/>
                      <a:endParaRPr lang="en-GB" sz="1100" b="0" i="0" u="none" strike="noStrike">
                        <a:solidFill>
                          <a:srgbClr val="000000"/>
                        </a:solidFill>
                        <a:effectLst/>
                        <a:latin typeface="Arial Narrow" panose="020B0606020202030204" pitchFamily="34" charset="0"/>
                      </a:endParaRPr>
                    </a:p>
                  </a:txBody>
                  <a:tcPr marL="45720" marR="45720" anchor="ctr"/>
                </a:tc>
                <a:extLst>
                  <a:ext uri="{0D108BD9-81ED-4DB2-BD59-A6C34878D82A}">
                    <a16:rowId xmlns:a16="http://schemas.microsoft.com/office/drawing/2014/main" val="2417156777"/>
                  </a:ext>
                </a:extLst>
              </a:tr>
            </a:tbl>
          </a:graphicData>
        </a:graphic>
      </p:graphicFrame>
      <p:sp>
        <p:nvSpPr>
          <p:cNvPr id="15" name="Content Placeholder 2">
            <a:extLst>
              <a:ext uri="{FF2B5EF4-FFF2-40B4-BE49-F238E27FC236}">
                <a16:creationId xmlns:a16="http://schemas.microsoft.com/office/drawing/2014/main" id="{0C132C92-33AB-AC88-C60B-E61D8C9EC218}"/>
              </a:ext>
            </a:extLst>
          </p:cNvPr>
          <p:cNvSpPr txBox="1">
            <a:spLocks/>
          </p:cNvSpPr>
          <p:nvPr/>
        </p:nvSpPr>
        <p:spPr>
          <a:xfrm>
            <a:off x="4796188" y="349349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5.6 	Improvements to Experience</a:t>
            </a:r>
          </a:p>
        </p:txBody>
      </p:sp>
      <p:graphicFrame>
        <p:nvGraphicFramePr>
          <p:cNvPr id="17" name="Table 4">
            <a:extLst>
              <a:ext uri="{FF2B5EF4-FFF2-40B4-BE49-F238E27FC236}">
                <a16:creationId xmlns:a16="http://schemas.microsoft.com/office/drawing/2014/main" id="{4DAD8095-7784-5443-A064-C688B86537AA}"/>
              </a:ext>
            </a:extLst>
          </p:cNvPr>
          <p:cNvGraphicFramePr>
            <a:graphicFrameLocks noGrp="1"/>
          </p:cNvGraphicFramePr>
          <p:nvPr>
            <p:extLst>
              <p:ext uri="{D42A27DB-BD31-4B8C-83A1-F6EECF244321}">
                <p14:modId xmlns:p14="http://schemas.microsoft.com/office/powerpoint/2010/main" val="800338060"/>
              </p:ext>
            </p:extLst>
          </p:nvPr>
        </p:nvGraphicFramePr>
        <p:xfrm>
          <a:off x="4796187" y="3725369"/>
          <a:ext cx="3770296" cy="1934808"/>
        </p:xfrm>
        <a:graphic>
          <a:graphicData uri="http://schemas.openxmlformats.org/drawingml/2006/table">
            <a:tbl>
              <a:tblPr firstRow="1" bandRow="1">
                <a:tableStyleId>{5C22544A-7EE6-4342-B048-85BDC9FD1C3A}</a:tableStyleId>
              </a:tblPr>
              <a:tblGrid>
                <a:gridCol w="1420633">
                  <a:extLst>
                    <a:ext uri="{9D8B030D-6E8A-4147-A177-3AD203B41FA5}">
                      <a16:colId xmlns:a16="http://schemas.microsoft.com/office/drawing/2014/main" val="568292271"/>
                    </a:ext>
                  </a:extLst>
                </a:gridCol>
                <a:gridCol w="464515">
                  <a:extLst>
                    <a:ext uri="{9D8B030D-6E8A-4147-A177-3AD203B41FA5}">
                      <a16:colId xmlns:a16="http://schemas.microsoft.com/office/drawing/2014/main" val="2020641056"/>
                    </a:ext>
                  </a:extLst>
                </a:gridCol>
                <a:gridCol w="1410584">
                  <a:extLst>
                    <a:ext uri="{9D8B030D-6E8A-4147-A177-3AD203B41FA5}">
                      <a16:colId xmlns:a16="http://schemas.microsoft.com/office/drawing/2014/main" val="1774410617"/>
                    </a:ext>
                  </a:extLst>
                </a:gridCol>
                <a:gridCol w="474564">
                  <a:extLst>
                    <a:ext uri="{9D8B030D-6E8A-4147-A177-3AD203B41FA5}">
                      <a16:colId xmlns:a16="http://schemas.microsoft.com/office/drawing/2014/main" val="2937556667"/>
                    </a:ext>
                  </a:extLst>
                </a:gridCol>
              </a:tblGrid>
              <a:tr h="184649">
                <a:tc gridSpan="2">
                  <a:txBody>
                    <a:bodyPr/>
                    <a:lstStyle/>
                    <a:p>
                      <a:r>
                        <a:rPr lang="en-US" sz="1100">
                          <a:latin typeface="Arial Narrow" panose="020B0606020202030204" pitchFamily="34" charset="0"/>
                        </a:rPr>
                        <a:t>Experience</a:t>
                      </a:r>
                      <a:r>
                        <a:rPr lang="en-GB" sz="1100">
                          <a:latin typeface="Arial Narrow" panose="020B0606020202030204" pitchFamily="34" charset="0"/>
                        </a:rPr>
                        <a:t> Improvements</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Narrow" panose="020B0606020202030204" pitchFamily="34" charset="0"/>
                        </a:rPr>
                        <a:t>Experience </a:t>
                      </a:r>
                      <a:r>
                        <a:rPr lang="en-GB" sz="1100">
                          <a:latin typeface="Arial Narrow" panose="020B0606020202030204" pitchFamily="34" charset="0"/>
                        </a:rPr>
                        <a:t>Improvements</a:t>
                      </a:r>
                    </a:p>
                  </a:txBody>
                  <a:tcPr/>
                </a:tc>
                <a:tc hMerge="1">
                  <a:txBody>
                    <a:bodyPr/>
                    <a:lstStyle/>
                    <a:p>
                      <a:endParaRPr lang="en-GB"/>
                    </a:p>
                  </a:txBody>
                  <a:tcPr/>
                </a:tc>
                <a:extLst>
                  <a:ext uri="{0D108BD9-81ED-4DB2-BD59-A6C34878D82A}">
                    <a16:rowId xmlns:a16="http://schemas.microsoft.com/office/drawing/2014/main" val="540095739"/>
                  </a:ext>
                </a:extLst>
              </a:tr>
              <a:tr h="184649">
                <a:tc>
                  <a:txBody>
                    <a:bodyPr/>
                    <a:lstStyle/>
                    <a:p>
                      <a:pPr algn="l" fontAlgn="b"/>
                      <a:r>
                        <a:rPr lang="en-GB" sz="1100" b="0" i="0" u="none" strike="noStrike">
                          <a:solidFill>
                            <a:srgbClr val="000000"/>
                          </a:solidFill>
                          <a:effectLst/>
                          <a:latin typeface="Arial Narrow" panose="020B0606020202030204" pitchFamily="34" charset="0"/>
                        </a:rPr>
                        <a:t>Less vacant premises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12</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customer toilets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3</a:t>
                      </a:r>
                    </a:p>
                  </a:txBody>
                  <a:tcPr marL="45720" marR="45720" anchor="ctr"/>
                </a:tc>
                <a:extLst>
                  <a:ext uri="{0D108BD9-81ED-4DB2-BD59-A6C34878D82A}">
                    <a16:rowId xmlns:a16="http://schemas.microsoft.com/office/drawing/2014/main" val="3360277656"/>
                  </a:ext>
                </a:extLst>
              </a:tr>
              <a:tr h="304128">
                <a:tc>
                  <a:txBody>
                    <a:bodyPr/>
                    <a:lstStyle/>
                    <a:p>
                      <a:pPr algn="l" fontAlgn="b"/>
                      <a:r>
                        <a:rPr lang="en-GB" sz="1100" b="0" i="0" u="none" strike="noStrike">
                          <a:solidFill>
                            <a:srgbClr val="000000"/>
                          </a:solidFill>
                          <a:effectLst/>
                          <a:latin typeface="Arial Narrow" panose="020B0606020202030204" pitchFamily="34" charset="0"/>
                        </a:rPr>
                        <a:t>Improved facilities for cyclists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6</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customer seating </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3</a:t>
                      </a:r>
                    </a:p>
                  </a:txBody>
                  <a:tcPr marL="45720" marR="45720" anchor="ctr"/>
                </a:tc>
                <a:extLst>
                  <a:ext uri="{0D108BD9-81ED-4DB2-BD59-A6C34878D82A}">
                    <a16:rowId xmlns:a16="http://schemas.microsoft.com/office/drawing/2014/main" val="782928289"/>
                  </a:ext>
                </a:extLst>
              </a:tr>
              <a:tr h="304128">
                <a:tc>
                  <a:txBody>
                    <a:bodyPr/>
                    <a:lstStyle/>
                    <a:p>
                      <a:pPr algn="l" fontAlgn="b"/>
                      <a:r>
                        <a:rPr lang="en-GB" sz="1100" b="0" i="0" u="none" strike="noStrike">
                          <a:solidFill>
                            <a:srgbClr val="000000"/>
                          </a:solidFill>
                          <a:effectLst/>
                          <a:latin typeface="Arial Narrow" panose="020B0606020202030204" pitchFamily="34" charset="0"/>
                        </a:rPr>
                        <a:t>Improved pavements</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5</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Better traffic management</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3</a:t>
                      </a:r>
                    </a:p>
                  </a:txBody>
                  <a:tcPr marL="45720" marR="45720" anchor="ctr"/>
                </a:tc>
                <a:extLst>
                  <a:ext uri="{0D108BD9-81ED-4DB2-BD59-A6C34878D82A}">
                    <a16:rowId xmlns:a16="http://schemas.microsoft.com/office/drawing/2014/main" val="3628322786"/>
                  </a:ext>
                </a:extLst>
              </a:tr>
              <a:tr h="184649">
                <a:tc>
                  <a:txBody>
                    <a:bodyPr/>
                    <a:lstStyle/>
                    <a:p>
                      <a:pPr algn="l" fontAlgn="b"/>
                      <a:r>
                        <a:rPr lang="en-GB" sz="1100" b="0" i="0" u="none" strike="noStrike">
                          <a:solidFill>
                            <a:srgbClr val="000000"/>
                          </a:solidFill>
                          <a:effectLst/>
                          <a:latin typeface="Arial Narrow" panose="020B0606020202030204" pitchFamily="34" charset="0"/>
                        </a:rPr>
                        <a:t>Improved signage </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4</a:t>
                      </a:r>
                    </a:p>
                  </a:txBody>
                  <a:tcPr marL="45720" marR="45720" anchor="ctr"/>
                </a:tc>
                <a:tc>
                  <a:txBody>
                    <a:bodyPr/>
                    <a:lstStyle/>
                    <a:p>
                      <a:pPr algn="l" fontAlgn="b"/>
                      <a:r>
                        <a:rPr lang="en-GB" sz="1100" b="0" i="0" u="none" strike="noStrike">
                          <a:solidFill>
                            <a:srgbClr val="000000"/>
                          </a:solidFill>
                          <a:effectLst/>
                          <a:latin typeface="Arial Narrow" panose="020B0606020202030204" pitchFamily="34" charset="0"/>
                        </a:rPr>
                        <a:t>More / better CCTV</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3</a:t>
                      </a:r>
                    </a:p>
                  </a:txBody>
                  <a:tcPr marL="45720" marR="45720" anchor="ctr"/>
                </a:tc>
                <a:extLst>
                  <a:ext uri="{0D108BD9-81ED-4DB2-BD59-A6C34878D82A}">
                    <a16:rowId xmlns:a16="http://schemas.microsoft.com/office/drawing/2014/main" val="2417156777"/>
                  </a:ext>
                </a:extLst>
              </a:tr>
              <a:tr h="304128">
                <a:tc>
                  <a:txBody>
                    <a:bodyPr/>
                    <a:lstStyle/>
                    <a:p>
                      <a:pPr algn="l" fontAlgn="b"/>
                      <a:r>
                        <a:rPr lang="en-GB" sz="1100" b="0" i="0" u="none" strike="noStrike">
                          <a:solidFill>
                            <a:srgbClr val="000000"/>
                          </a:solidFill>
                          <a:effectLst/>
                          <a:latin typeface="Arial Narrow" panose="020B0606020202030204" pitchFamily="34" charset="0"/>
                        </a:rPr>
                        <a:t>More customer information</a:t>
                      </a:r>
                    </a:p>
                  </a:txBody>
                  <a:tcPr marL="45720" marR="45720" anchor="ctr"/>
                </a:tc>
                <a:tc>
                  <a:txBody>
                    <a:bodyPr/>
                    <a:lstStyle/>
                    <a:p>
                      <a:pPr algn="ctr" fontAlgn="b"/>
                      <a:r>
                        <a:rPr lang="en-GB" sz="1100" b="0" i="0" u="none" strike="noStrike">
                          <a:solidFill>
                            <a:srgbClr val="000000"/>
                          </a:solidFill>
                          <a:effectLst/>
                          <a:latin typeface="Arial Narrow" panose="020B0606020202030204" pitchFamily="34" charset="0"/>
                        </a:rPr>
                        <a:t>4</a:t>
                      </a:r>
                    </a:p>
                  </a:txBody>
                  <a:tcPr marL="45720" marR="45720" anchor="ctr"/>
                </a:tc>
                <a:tc>
                  <a:txBody>
                    <a:bodyPr/>
                    <a:lstStyle/>
                    <a:p>
                      <a:pPr algn="l" fontAlgn="b"/>
                      <a:endParaRPr lang="en-GB" sz="1100" b="0" i="0" u="none" strike="noStrike">
                        <a:solidFill>
                          <a:srgbClr val="000000"/>
                        </a:solidFill>
                        <a:effectLst/>
                        <a:latin typeface="Arial Narrow" panose="020B0606020202030204" pitchFamily="34" charset="0"/>
                      </a:endParaRPr>
                    </a:p>
                  </a:txBody>
                  <a:tcPr marL="45720" marR="45720" anchor="ctr"/>
                </a:tc>
                <a:tc>
                  <a:txBody>
                    <a:bodyPr/>
                    <a:lstStyle/>
                    <a:p>
                      <a:pPr algn="ctr" fontAlgn="b"/>
                      <a:endParaRPr lang="en-GB" sz="1100" b="0" i="0" u="none" strike="noStrike">
                        <a:solidFill>
                          <a:srgbClr val="000000"/>
                        </a:solidFill>
                        <a:effectLst/>
                        <a:latin typeface="Arial Narrow" panose="020B0606020202030204" pitchFamily="34" charset="0"/>
                      </a:endParaRPr>
                    </a:p>
                  </a:txBody>
                  <a:tcPr marL="45720" marR="45720" anchor="ctr"/>
                </a:tc>
                <a:extLst>
                  <a:ext uri="{0D108BD9-81ED-4DB2-BD59-A6C34878D82A}">
                    <a16:rowId xmlns:a16="http://schemas.microsoft.com/office/drawing/2014/main" val="3402431070"/>
                  </a:ext>
                </a:extLst>
              </a:tr>
            </a:tbl>
          </a:graphicData>
        </a:graphic>
      </p:graphicFrame>
    </p:spTree>
    <p:extLst>
      <p:ext uri="{BB962C8B-B14F-4D97-AF65-F5344CB8AC3E}">
        <p14:creationId xmlns:p14="http://schemas.microsoft.com/office/powerpoint/2010/main" val="4021956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3" name="Content Placeholder 2">
            <a:extLst>
              <a:ext uri="{FF2B5EF4-FFF2-40B4-BE49-F238E27FC236}">
                <a16:creationId xmlns:a16="http://schemas.microsoft.com/office/drawing/2014/main" id="{D12E8F85-D101-D3D3-A8E8-8C9758F8F120}"/>
              </a:ext>
            </a:extLst>
          </p:cNvPr>
          <p:cNvSpPr>
            <a:spLocks noGrp="1"/>
          </p:cNvSpPr>
          <p:nvPr>
            <p:ph idx="1"/>
          </p:nvPr>
        </p:nvSpPr>
        <p:spPr>
          <a:xfrm>
            <a:off x="801457" y="1918532"/>
            <a:ext cx="3842302" cy="760873"/>
          </a:xfrm>
        </p:spPr>
        <p:txBody>
          <a:bodyPr numCol="1">
            <a:noAutofit/>
          </a:bodyPr>
          <a:lstStyle/>
          <a:p>
            <a:pPr marL="0" indent="0">
              <a:spcBef>
                <a:spcPts val="300"/>
              </a:spcBef>
              <a:spcAft>
                <a:spcPts val="300"/>
              </a:spcAft>
            </a:pPr>
            <a:r>
              <a:rPr lang="en-GB" sz="1100"/>
              <a:t>In regards the prospects for Market Drayton, the response is quite mixed. </a:t>
            </a:r>
          </a:p>
          <a:p>
            <a:pPr marL="0" indent="0">
              <a:spcBef>
                <a:spcPts val="300"/>
              </a:spcBef>
              <a:spcAft>
                <a:spcPts val="300"/>
              </a:spcAft>
            </a:pPr>
            <a:r>
              <a:rPr lang="en-GB"/>
              <a:t>5 stakeholders were pessimistic, 2 were very optimistic, 2 optimistic and </a:t>
            </a:r>
            <a:br>
              <a:rPr lang="en-GB"/>
            </a:br>
            <a:r>
              <a:rPr lang="en-GB"/>
              <a:t>3 undecided. There is clearly a requirement to improve the outlook.. </a:t>
            </a:r>
          </a:p>
        </p:txBody>
      </p:sp>
      <p:sp>
        <p:nvSpPr>
          <p:cNvPr id="14" name="Content Placeholder 2">
            <a:extLst>
              <a:ext uri="{FF2B5EF4-FFF2-40B4-BE49-F238E27FC236}">
                <a16:creationId xmlns:a16="http://schemas.microsoft.com/office/drawing/2014/main" id="{C2B87B69-BAB9-9E27-9733-299A5C8B1C7B}"/>
              </a:ext>
            </a:extLst>
          </p:cNvPr>
          <p:cNvSpPr txBox="1">
            <a:spLocks/>
          </p:cNvSpPr>
          <p:nvPr/>
        </p:nvSpPr>
        <p:spPr>
          <a:xfrm>
            <a:off x="803963" y="169368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5.7	Future Trading Prospects</a:t>
            </a:r>
          </a:p>
        </p:txBody>
      </p:sp>
      <p:sp>
        <p:nvSpPr>
          <p:cNvPr id="17" name="Content Placeholder 2">
            <a:extLst>
              <a:ext uri="{FF2B5EF4-FFF2-40B4-BE49-F238E27FC236}">
                <a16:creationId xmlns:a16="http://schemas.microsoft.com/office/drawing/2014/main" id="{8B2DE456-2735-27AB-F7C4-2DE006F293DC}"/>
              </a:ext>
            </a:extLst>
          </p:cNvPr>
          <p:cNvSpPr txBox="1">
            <a:spLocks/>
          </p:cNvSpPr>
          <p:nvPr/>
        </p:nvSpPr>
        <p:spPr>
          <a:xfrm>
            <a:off x="801457" y="1960869"/>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endPar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5" name="Content Placeholder 2">
            <a:extLst>
              <a:ext uri="{FF2B5EF4-FFF2-40B4-BE49-F238E27FC236}">
                <a16:creationId xmlns:a16="http://schemas.microsoft.com/office/drawing/2014/main" id="{9799C9DB-EF15-99EF-81D5-FD9A4A36B3A9}"/>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3" name="Content Placeholder 2">
            <a:extLst>
              <a:ext uri="{FF2B5EF4-FFF2-40B4-BE49-F238E27FC236}">
                <a16:creationId xmlns:a16="http://schemas.microsoft.com/office/drawing/2014/main" id="{BDF9E49D-00A1-A25C-FA51-41F7E8287A5C}"/>
              </a:ext>
            </a:extLst>
          </p:cNvPr>
          <p:cNvSpPr txBox="1">
            <a:spLocks/>
          </p:cNvSpPr>
          <p:nvPr/>
        </p:nvSpPr>
        <p:spPr>
          <a:xfrm>
            <a:off x="797981" y="2830916"/>
            <a:ext cx="3842302" cy="1859810"/>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Stakeholders were very clear in the core ambition for Market Drayton.</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GB">
                <a:solidFill>
                  <a:prstClr val="black"/>
                </a:solidFill>
              </a:rPr>
              <a:t>I</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 should be ‘a thriving and vibrant town centre’ (9 responses).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Other responses included:</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Provide more diversity in offer and appeal (4).</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Provide amenities for all ages (3).</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Offer more unique businesses (2).</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Provide more events (2).</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Give more entertainment (2).</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Make use of canal, more culture, integrate surrounding assets and countryside, a place to visit and stay, more for families all secured 1 mention.</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endParaRPr kumimoji="0" lang="en-GB" sz="1100" b="0" i="0" u="none" strike="noStrike" kern="1200" cap="none" spc="0" normalizeH="0" baseline="0" noProof="0">
              <a:ln>
                <a:noFill/>
              </a:ln>
              <a:solidFill>
                <a:srgbClr val="FF0000"/>
              </a:solidFill>
              <a:effectLst/>
              <a:uLnTx/>
              <a:uFillTx/>
              <a:latin typeface="Arial Narrow" pitchFamily="34" charset="0"/>
              <a:ea typeface="+mn-ea"/>
              <a:cs typeface="+mn-cs"/>
            </a:endParaRPr>
          </a:p>
        </p:txBody>
      </p:sp>
      <p:sp>
        <p:nvSpPr>
          <p:cNvPr id="4" name="Content Placeholder 2">
            <a:extLst>
              <a:ext uri="{FF2B5EF4-FFF2-40B4-BE49-F238E27FC236}">
                <a16:creationId xmlns:a16="http://schemas.microsoft.com/office/drawing/2014/main" id="{986F2F96-1A70-E8AC-1CDD-59AE177C94EA}"/>
              </a:ext>
            </a:extLst>
          </p:cNvPr>
          <p:cNvSpPr txBox="1">
            <a:spLocks/>
          </p:cNvSpPr>
          <p:nvPr/>
        </p:nvSpPr>
        <p:spPr>
          <a:xfrm>
            <a:off x="800487" y="2607797"/>
            <a:ext cx="3615636"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5.8 	What Kind of Place should Market Drayton be?</a:t>
            </a:r>
          </a:p>
        </p:txBody>
      </p:sp>
      <p:sp>
        <p:nvSpPr>
          <p:cNvPr id="5" name="Content Placeholder 2">
            <a:extLst>
              <a:ext uri="{FF2B5EF4-FFF2-40B4-BE49-F238E27FC236}">
                <a16:creationId xmlns:a16="http://schemas.microsoft.com/office/drawing/2014/main" id="{0E10A18E-ADD7-29E5-A290-F446C2981F49}"/>
              </a:ext>
            </a:extLst>
          </p:cNvPr>
          <p:cNvSpPr txBox="1">
            <a:spLocks/>
          </p:cNvSpPr>
          <p:nvPr/>
        </p:nvSpPr>
        <p:spPr>
          <a:xfrm>
            <a:off x="4789458" y="1690983"/>
            <a:ext cx="324617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5.9 	Benchmark Centres &amp; Locations</a:t>
            </a:r>
          </a:p>
        </p:txBody>
      </p:sp>
      <p:sp>
        <p:nvSpPr>
          <p:cNvPr id="6" name="Content Placeholder 2">
            <a:extLst>
              <a:ext uri="{FF2B5EF4-FFF2-40B4-BE49-F238E27FC236}">
                <a16:creationId xmlns:a16="http://schemas.microsoft.com/office/drawing/2014/main" id="{2D706047-E8CE-C0FC-6D4A-B640A0BF31E4}"/>
              </a:ext>
            </a:extLst>
          </p:cNvPr>
          <p:cNvSpPr txBox="1">
            <a:spLocks/>
          </p:cNvSpPr>
          <p:nvPr/>
        </p:nvSpPr>
        <p:spPr>
          <a:xfrm>
            <a:off x="4784160" y="1909296"/>
            <a:ext cx="3842302" cy="1599448"/>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centres that were mentioned multiple times included:</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Nantwich (7) - Due to the variety, independents, markets.</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Whitchurch (7) - Attractive buildings, variety, independents, markets. </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Newport (5) - Variety, independents.</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Shrewsbury (3) - Environment, independents.</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err="1">
                <a:ln>
                  <a:noFill/>
                </a:ln>
                <a:solidFill>
                  <a:prstClr val="black"/>
                </a:solidFill>
                <a:effectLst/>
                <a:uLnTx/>
                <a:uFillTx/>
                <a:latin typeface="Arial Narrow" pitchFamily="34" charset="0"/>
                <a:ea typeface="+mn-ea"/>
                <a:cs typeface="+mn-cs"/>
              </a:rPr>
              <a:t>Eccleshall</a:t>
            </a: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 (2) - Place and offer.</a:t>
            </a:r>
          </a:p>
          <a:p>
            <a:pPr marL="171450" marR="0" lvl="0" indent="-1714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Wellington and Ludlow had 1 mention each.</a:t>
            </a:r>
          </a:p>
        </p:txBody>
      </p:sp>
      <p:sp>
        <p:nvSpPr>
          <p:cNvPr id="7" name="Content Placeholder 2">
            <a:extLst>
              <a:ext uri="{FF2B5EF4-FFF2-40B4-BE49-F238E27FC236}">
                <a16:creationId xmlns:a16="http://schemas.microsoft.com/office/drawing/2014/main" id="{42F5768E-DC7B-D82D-01E4-3D4AF5ECEDEB}"/>
              </a:ext>
            </a:extLst>
          </p:cNvPr>
          <p:cNvSpPr txBox="1">
            <a:spLocks/>
          </p:cNvSpPr>
          <p:nvPr/>
        </p:nvSpPr>
        <p:spPr>
          <a:xfrm>
            <a:off x="4795028" y="3673301"/>
            <a:ext cx="324617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5.10 	Agree / Disagree Statements</a:t>
            </a:r>
          </a:p>
        </p:txBody>
      </p:sp>
      <p:sp>
        <p:nvSpPr>
          <p:cNvPr id="8" name="Content Placeholder 2">
            <a:extLst>
              <a:ext uri="{FF2B5EF4-FFF2-40B4-BE49-F238E27FC236}">
                <a16:creationId xmlns:a16="http://schemas.microsoft.com/office/drawing/2014/main" id="{2C3D24AD-853B-8C55-7B81-8D14B6FB500F}"/>
              </a:ext>
            </a:extLst>
          </p:cNvPr>
          <p:cNvSpPr txBox="1">
            <a:spLocks/>
          </p:cNvSpPr>
          <p:nvPr/>
        </p:nvSpPr>
        <p:spPr>
          <a:xfrm>
            <a:off x="4801762" y="3893528"/>
            <a:ext cx="3842302" cy="1025844"/>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Stakeholders were presented with five statements and ask to indicate the extent to which they agreed with the statements.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Respondents either clearly agreed with:</a:t>
            </a:r>
          </a:p>
          <a:p>
            <a:pPr marL="171450" indent="-171450" fontAlgn="auto">
              <a:buFont typeface="Arial" panose="020B0604020202020204" pitchFamily="34" charset="0"/>
              <a:buChar char="•"/>
              <a:defRPr/>
            </a:pPr>
            <a:r>
              <a:rPr lang="en-GB">
                <a:solidFill>
                  <a:prstClr val="black"/>
                </a:solidFill>
              </a:rPr>
              <a:t>Tourists and visitors are important to the centre.</a:t>
            </a:r>
          </a:p>
          <a:p>
            <a:pPr marL="171450" indent="-171450" fontAlgn="auto">
              <a:buFont typeface="Arial" panose="020B0604020202020204" pitchFamily="34" charset="0"/>
              <a:buChar char="•"/>
              <a:defRPr/>
            </a:pPr>
            <a:r>
              <a:rPr lang="en-GB">
                <a:solidFill>
                  <a:prstClr val="black"/>
                </a:solidFill>
              </a:rPr>
              <a:t>Market Drayton needs more promotion.</a:t>
            </a:r>
          </a:p>
          <a:p>
            <a:pPr marL="171450" indent="-171450" fontAlgn="auto">
              <a:buFont typeface="Arial" panose="020B0604020202020204" pitchFamily="34" charset="0"/>
              <a:buChar char="•"/>
              <a:defRPr/>
            </a:pPr>
            <a:r>
              <a:rPr lang="en-GB">
                <a:solidFill>
                  <a:prstClr val="black"/>
                </a:solidFill>
              </a:rPr>
              <a:t>Market Drayton needs to be more family friendly.</a:t>
            </a:r>
          </a:p>
          <a:p>
            <a:pPr marL="171450" indent="-171450" fontAlgn="auto">
              <a:buFont typeface="Arial" panose="020B0604020202020204" pitchFamily="34" charset="0"/>
              <a:buChar char="•"/>
              <a:defRPr/>
            </a:pPr>
            <a:r>
              <a:rPr lang="en-GB">
                <a:solidFill>
                  <a:prstClr val="black"/>
                </a:solidFill>
              </a:rPr>
              <a:t>I am concerned about the prospects for Market Drayton.</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They were ambivalent in regards being able to recommend Market Drayton.</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a:t>
            </a:r>
            <a:endParaRPr kumimoji="0" lang="en-GB" sz="105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13794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17" name="Content Placeholder 2">
            <a:extLst>
              <a:ext uri="{FF2B5EF4-FFF2-40B4-BE49-F238E27FC236}">
                <a16:creationId xmlns:a16="http://schemas.microsoft.com/office/drawing/2014/main" id="{8B2DE456-2735-27AB-F7C4-2DE006F293DC}"/>
              </a:ext>
            </a:extLst>
          </p:cNvPr>
          <p:cNvSpPr txBox="1">
            <a:spLocks/>
          </p:cNvSpPr>
          <p:nvPr/>
        </p:nvSpPr>
        <p:spPr>
          <a:xfrm>
            <a:off x="801457" y="1960869"/>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endPar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15" name="Content Placeholder 2">
            <a:extLst>
              <a:ext uri="{FF2B5EF4-FFF2-40B4-BE49-F238E27FC236}">
                <a16:creationId xmlns:a16="http://schemas.microsoft.com/office/drawing/2014/main" id="{9799C9DB-EF15-99EF-81D5-FD9A4A36B3A9}"/>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5.0	Survey of Stakeholders</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5" name="Content Placeholder 2">
            <a:extLst>
              <a:ext uri="{FF2B5EF4-FFF2-40B4-BE49-F238E27FC236}">
                <a16:creationId xmlns:a16="http://schemas.microsoft.com/office/drawing/2014/main" id="{0E10A18E-ADD7-29E5-A290-F446C2981F49}"/>
              </a:ext>
            </a:extLst>
          </p:cNvPr>
          <p:cNvSpPr txBox="1">
            <a:spLocks/>
          </p:cNvSpPr>
          <p:nvPr/>
        </p:nvSpPr>
        <p:spPr>
          <a:xfrm>
            <a:off x="801263" y="1691241"/>
            <a:ext cx="324617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5.11 And Finally … Anything Else to Add?</a:t>
            </a:r>
          </a:p>
        </p:txBody>
      </p:sp>
      <p:sp>
        <p:nvSpPr>
          <p:cNvPr id="6" name="Content Placeholder 2">
            <a:extLst>
              <a:ext uri="{FF2B5EF4-FFF2-40B4-BE49-F238E27FC236}">
                <a16:creationId xmlns:a16="http://schemas.microsoft.com/office/drawing/2014/main" id="{2D706047-E8CE-C0FC-6D4A-B640A0BF31E4}"/>
              </a:ext>
            </a:extLst>
          </p:cNvPr>
          <p:cNvSpPr txBox="1">
            <a:spLocks/>
          </p:cNvSpPr>
          <p:nvPr/>
        </p:nvSpPr>
        <p:spPr>
          <a:xfrm>
            <a:off x="807997" y="1920703"/>
            <a:ext cx="3842302" cy="4036477"/>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T</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his open-ended question provided a wide variety of responses from many stakeholders. The </a:t>
            </a:r>
            <a:r>
              <a:rPr lang="en-GB">
                <a:solidFill>
                  <a:prstClr val="black"/>
                </a:solidFill>
              </a:rPr>
              <a:t>listing </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below details the points with multiple mentions:</a:t>
            </a:r>
          </a:p>
          <a:p>
            <a:pPr marL="171450" indent="-171450" fontAlgn="auto">
              <a:buFont typeface="Arial" panose="020B0604020202020204" pitchFamily="34" charset="0"/>
              <a:buChar char="•"/>
              <a:defRPr/>
            </a:pPr>
            <a:r>
              <a:rPr lang="en-US">
                <a:solidFill>
                  <a:prstClr val="black"/>
                </a:solidFill>
              </a:rPr>
              <a:t>Focus on whole town (5).</a:t>
            </a:r>
          </a:p>
          <a:p>
            <a:pPr marL="171450" indent="-171450" fontAlgn="auto">
              <a:buFont typeface="Arial" panose="020B0604020202020204" pitchFamily="34" charset="0"/>
              <a:buChar char="•"/>
              <a:defRPr/>
            </a:pPr>
            <a:r>
              <a:rPr lang="en-US">
                <a:solidFill>
                  <a:prstClr val="black"/>
                </a:solidFill>
              </a:rPr>
              <a:t>Refresh town centre (4).</a:t>
            </a:r>
          </a:p>
          <a:p>
            <a:pPr marL="171450" indent="-171450" fontAlgn="auto">
              <a:buFont typeface="Arial" panose="020B0604020202020204" pitchFamily="34" charset="0"/>
              <a:buChar char="•"/>
              <a:defRPr/>
            </a:pPr>
            <a:r>
              <a:rPr lang="en-US">
                <a:solidFill>
                  <a:prstClr val="black"/>
                </a:solidFill>
              </a:rPr>
              <a:t>Use canal (4).</a:t>
            </a:r>
          </a:p>
          <a:p>
            <a:pPr marL="171450" indent="-171450" fontAlgn="auto">
              <a:buFont typeface="Arial" panose="020B0604020202020204" pitchFamily="34" charset="0"/>
              <a:buChar char="•"/>
              <a:defRPr/>
            </a:pPr>
            <a:r>
              <a:rPr lang="en-US">
                <a:solidFill>
                  <a:prstClr val="black"/>
                </a:solidFill>
              </a:rPr>
              <a:t>Free parking on market day (3).</a:t>
            </a:r>
          </a:p>
          <a:p>
            <a:pPr marL="171450" indent="-171450" fontAlgn="auto">
              <a:buFont typeface="Arial" panose="020B0604020202020204" pitchFamily="34" charset="0"/>
              <a:buChar char="•"/>
              <a:defRPr/>
            </a:pPr>
            <a:r>
              <a:rPr lang="en-US">
                <a:solidFill>
                  <a:prstClr val="black"/>
                </a:solidFill>
              </a:rPr>
              <a:t>Improve transport links (3).</a:t>
            </a:r>
          </a:p>
          <a:p>
            <a:pPr marL="171450" indent="-171450" fontAlgn="auto">
              <a:buFont typeface="Arial" panose="020B0604020202020204" pitchFamily="34" charset="0"/>
              <a:buChar char="•"/>
              <a:defRPr/>
            </a:pPr>
            <a:r>
              <a:rPr lang="en-US">
                <a:solidFill>
                  <a:prstClr val="black"/>
                </a:solidFill>
              </a:rPr>
              <a:t>Include key stakeholders (2).</a:t>
            </a:r>
          </a:p>
          <a:p>
            <a:pPr marL="171450" indent="-171450" fontAlgn="auto">
              <a:buFont typeface="Arial" panose="020B0604020202020204" pitchFamily="34" charset="0"/>
              <a:buChar char="•"/>
              <a:defRPr/>
            </a:pPr>
            <a:r>
              <a:rPr lang="en-US">
                <a:solidFill>
                  <a:prstClr val="black"/>
                </a:solidFill>
              </a:rPr>
              <a:t>More accommodation for visitors (2).</a:t>
            </a:r>
          </a:p>
          <a:p>
            <a:pPr marL="171450" indent="-171450" fontAlgn="auto">
              <a:buFont typeface="Arial" panose="020B0604020202020204" pitchFamily="34" charset="0"/>
              <a:buChar char="•"/>
              <a:defRPr/>
            </a:pPr>
            <a:r>
              <a:rPr lang="en-US">
                <a:solidFill>
                  <a:prstClr val="black"/>
                </a:solidFill>
              </a:rPr>
              <a:t>Improve the market (2).</a:t>
            </a:r>
          </a:p>
          <a:p>
            <a:pPr marL="171450" indent="-171450" fontAlgn="auto">
              <a:buFont typeface="Arial" panose="020B0604020202020204" pitchFamily="34" charset="0"/>
              <a:buChar char="•"/>
              <a:defRPr/>
            </a:pPr>
            <a:r>
              <a:rPr lang="en-US">
                <a:solidFill>
                  <a:prstClr val="black"/>
                </a:solidFill>
              </a:rPr>
              <a:t>More civic pride, local support (3).</a:t>
            </a:r>
          </a:p>
          <a:p>
            <a:pPr marL="171450" indent="-171450" fontAlgn="auto">
              <a:buFont typeface="Arial" panose="020B0604020202020204" pitchFamily="34" charset="0"/>
              <a:buChar char="•"/>
              <a:defRPr/>
            </a:pPr>
            <a:r>
              <a:rPr lang="en-US">
                <a:solidFill>
                  <a:prstClr val="black"/>
                </a:solidFill>
              </a:rPr>
              <a:t>Make more of charity shops, its on trend (2).</a:t>
            </a:r>
          </a:p>
          <a:p>
            <a:pPr marL="171450" indent="-171450" fontAlgn="auto">
              <a:buFont typeface="Arial" panose="020B0604020202020204" pitchFamily="34" charset="0"/>
              <a:buChar char="•"/>
              <a:defRPr/>
            </a:pPr>
            <a:r>
              <a:rPr lang="en-US">
                <a:solidFill>
                  <a:prstClr val="black"/>
                </a:solidFill>
              </a:rPr>
              <a:t>More, free to use kids play &amp; pre-school activities (2).</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In addition, comments included, more pedestrian priority in town centre, more Gingerbread Festivals</a:t>
            </a:r>
            <a:r>
              <a:rPr lang="en-US">
                <a:solidFill>
                  <a:prstClr val="black"/>
                </a:solidFill>
              </a:rPr>
              <a:t> and</a:t>
            </a: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 more farm shops in town.</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3" name="Content Placeholder 2">
            <a:extLst>
              <a:ext uri="{FF2B5EF4-FFF2-40B4-BE49-F238E27FC236}">
                <a16:creationId xmlns:a16="http://schemas.microsoft.com/office/drawing/2014/main" id="{7711BFE6-8B80-2E5D-F297-F1929201AC7C}"/>
              </a:ext>
            </a:extLst>
          </p:cNvPr>
          <p:cNvSpPr txBox="1">
            <a:spLocks/>
          </p:cNvSpPr>
          <p:nvPr/>
        </p:nvSpPr>
        <p:spPr>
          <a:xfrm>
            <a:off x="4786759" y="1686626"/>
            <a:ext cx="3246178"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5.12 Summary</a:t>
            </a:r>
          </a:p>
        </p:txBody>
      </p:sp>
      <p:sp>
        <p:nvSpPr>
          <p:cNvPr id="4" name="Content Placeholder 2">
            <a:extLst>
              <a:ext uri="{FF2B5EF4-FFF2-40B4-BE49-F238E27FC236}">
                <a16:creationId xmlns:a16="http://schemas.microsoft.com/office/drawing/2014/main" id="{F330D722-4E3F-DAB4-C73E-E3688C7B41B5}"/>
              </a:ext>
            </a:extLst>
          </p:cNvPr>
          <p:cNvSpPr txBox="1">
            <a:spLocks/>
          </p:cNvSpPr>
          <p:nvPr/>
        </p:nvSpPr>
        <p:spPr>
          <a:xfrm>
            <a:off x="4793493" y="1925325"/>
            <a:ext cx="3978762" cy="4113336"/>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The stakeholder information can be summarised as a SWOT analysis: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Strengths / Positives</a:t>
            </a:r>
            <a:r>
              <a:rPr lang="en-GB">
                <a:solidFill>
                  <a:prstClr val="black"/>
                </a:solidFill>
              </a:rPr>
              <a:t> - </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easy parking, historic assets, canal, surrounding countryside, cultural assets &amp; attractions, events.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Weaknesses / Issues</a:t>
            </a:r>
            <a:r>
              <a:rPr lang="en-GB" b="1">
                <a:solidFill>
                  <a:prstClr val="black"/>
                </a:solidFill>
              </a:rPr>
              <a:t> </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lack of variety, limited offer, high profile empty shops, condition of parts of town centre, environment, lack of promotion, accommodation and some access issues.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Opportunities</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 more independents, shops, cafes, services, leisure, events, markets, improved market, and visit drivers. Improve built environment, facilities, pavements, toilets, information, signage. Make better use of existing assets, differentiators. Make town more welcoming, cleaner, greener, safer. More impact and memorable, stronger identity.</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Threats</a:t>
            </a:r>
            <a:r>
              <a:rPr lang="en-GB">
                <a:solidFill>
                  <a:prstClr val="black"/>
                </a:solidFill>
              </a:rPr>
              <a:t> </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do nothing, continued decline of market and town centre, loss of customers to nearby centres, vacant properties dominate the town, lack of promotion to locals and visitors.</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Conclusion</a:t>
            </a: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 - the overall offer and experience needs to be stronger and more varied. It needs a coordinated and collective approach.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rPr>
              <a:t>However many of the building blocks are in place, they need nurturing, improving, highlighting and capitalising on. Customers, residents and visitors are available (present and nearby) to be captured and retained.</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GB" sz="1100" b="0" i="0" u="none" strike="noStrike" kern="1200" cap="none" spc="0" normalizeH="0" baseline="0" noProof="0">
              <a:ln>
                <a:noFill/>
              </a:ln>
              <a:solidFill>
                <a:srgbClr val="FF0000"/>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05363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0394" y="2834738"/>
            <a:ext cx="7258000" cy="1080120"/>
          </a:xfrm>
        </p:spPr>
        <p:txBody>
          <a:bodyPr/>
          <a:lstStyle/>
          <a:p>
            <a:r>
              <a:rPr lang="en-GB"/>
              <a:t>Resident Information </a:t>
            </a:r>
            <a:br>
              <a:rPr lang="en-GB"/>
            </a:br>
            <a:r>
              <a:rPr lang="en-GB"/>
              <a:t>and Wider Context</a:t>
            </a:r>
          </a:p>
        </p:txBody>
      </p:sp>
    </p:spTree>
    <p:extLst>
      <p:ext uri="{BB962C8B-B14F-4D97-AF65-F5344CB8AC3E}">
        <p14:creationId xmlns:p14="http://schemas.microsoft.com/office/powerpoint/2010/main" val="2644246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4" y="1922463"/>
            <a:ext cx="4591339" cy="4007557"/>
          </a:xfrm>
        </p:spPr>
        <p:txBody>
          <a:bodyPr numCol="1">
            <a:noAutofit/>
          </a:bodyPr>
          <a:lstStyle/>
          <a:p>
            <a:pPr marL="0" indent="0">
              <a:spcBef>
                <a:spcPts val="300"/>
              </a:spcBef>
              <a:spcAft>
                <a:spcPts val="300"/>
              </a:spcAft>
            </a:pPr>
            <a:r>
              <a:rPr lang="en-GB"/>
              <a:t>This section of the report provides two areas of input into the </a:t>
            </a:r>
            <a:r>
              <a:rPr lang="en-US"/>
              <a:t>Market Drayton Town Centre Future Strategy &amp; Action Plan</a:t>
            </a:r>
            <a:r>
              <a:rPr lang="en-GB"/>
              <a:t>.</a:t>
            </a:r>
          </a:p>
          <a:p>
            <a:pPr marL="0" indent="0">
              <a:spcBef>
                <a:spcPts val="300"/>
              </a:spcBef>
              <a:spcAft>
                <a:spcPts val="300"/>
              </a:spcAft>
            </a:pPr>
            <a:r>
              <a:rPr lang="en-GB"/>
              <a:t>The first aspect is to summarise the available information about the established Market Drayton residents. Much of this information is sourced from the reports provided by the Town Council and produced by Shropshire Council. </a:t>
            </a:r>
          </a:p>
          <a:p>
            <a:pPr marL="0" indent="0">
              <a:spcBef>
                <a:spcPts val="300"/>
              </a:spcBef>
              <a:spcAft>
                <a:spcPts val="300"/>
              </a:spcAft>
            </a:pPr>
            <a:r>
              <a:rPr lang="en-GB"/>
              <a:t>As can be seen from the adjacent map, which shows a ten-mile radius around Market Drayton, the town has a very rural hinterland, and is separated from the surrounding major centres. The population in this area is circa 71,300.</a:t>
            </a:r>
          </a:p>
          <a:p>
            <a:pPr marL="0" indent="0">
              <a:spcBef>
                <a:spcPts val="300"/>
              </a:spcBef>
              <a:spcAft>
                <a:spcPts val="300"/>
              </a:spcAft>
            </a:pPr>
            <a:r>
              <a:rPr lang="en-GB"/>
              <a:t>Market Drayton is recognised in the Shropshire Local Plan as being one of the five ‘principal centres’ in the county, at a level below Shrewsbury. The county is a rural county and has a low density of population per hectare, considerably below the Midlands and National averages. 35% of all the county residents live outside of the major centres.</a:t>
            </a:r>
          </a:p>
          <a:p>
            <a:pPr marL="0" indent="0">
              <a:spcBef>
                <a:spcPts val="300"/>
              </a:spcBef>
              <a:spcAft>
                <a:spcPts val="300"/>
              </a:spcAft>
            </a:pPr>
            <a:r>
              <a:rPr lang="en-GB"/>
              <a:t>Shropshire has an estimated population of 323,000 people living in circa 138,000 homes.</a:t>
            </a:r>
          </a:p>
          <a:p>
            <a:pPr marL="0" indent="0">
              <a:spcBef>
                <a:spcPts val="300"/>
              </a:spcBef>
              <a:spcAft>
                <a:spcPts val="300"/>
              </a:spcAft>
            </a:pPr>
            <a:r>
              <a:rPr lang="en-GB"/>
              <a:t>Market Drayton is well placed and accessible by road and the national canal network.</a:t>
            </a:r>
          </a:p>
          <a:p>
            <a:pPr marL="0" indent="0">
              <a:spcBef>
                <a:spcPts val="300"/>
              </a:spcBef>
              <a:spcAft>
                <a:spcPts val="300"/>
              </a:spcAft>
            </a:pPr>
            <a:r>
              <a:rPr lang="en-GB"/>
              <a:t>The second part of the section then provides more background and wider context information about Market Drayton as a principal centre and includes information from the current Shropshire Local Plan, recent town audits completed by the County Council and the current Town Profile Report, also compiled by the County Council. These reports provide good quality information about the resident base, workforce, and the wider aspirations and planning direction for the town.  </a:t>
            </a:r>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6.1	Introduction</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 </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A761FBD8-9D06-9988-5AF4-B97251621907}"/>
              </a:ext>
            </a:extLst>
          </p:cNvPr>
          <p:cNvSpPr txBox="1"/>
          <p:nvPr/>
        </p:nvSpPr>
        <p:spPr>
          <a:xfrm>
            <a:off x="6719550" y="3953402"/>
            <a:ext cx="1772141" cy="5078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Tamworth Borough Council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Local Plan 2006-2031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Adopted February 2016</a:t>
            </a:r>
            <a:endParaRPr kumimoji="0" lang="en-GB" sz="900" b="0" i="0" u="none" strike="noStrike" kern="1200" cap="none" spc="0" normalizeH="0" baseline="0" noProof="0">
              <a:ln>
                <a:noFill/>
              </a:ln>
              <a:solidFill>
                <a:prstClr val="black"/>
              </a:solidFill>
              <a:effectLst/>
              <a:uLnTx/>
              <a:uFillTx/>
              <a:latin typeface="Arial Narrow" pitchFamily="34" charset="0"/>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6CE07C5E-D97F-CF40-67DF-B2EDD0F1E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460637" y="1922463"/>
            <a:ext cx="3244364" cy="23869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964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300192" y="2912948"/>
            <a:ext cx="2520278" cy="3151732"/>
          </a:xfrm>
        </p:spPr>
        <p:txBody>
          <a:bodyPr/>
          <a:lstStyle/>
          <a:p>
            <a:pPr marL="0" indent="0">
              <a:buNone/>
            </a:pPr>
            <a:r>
              <a:rPr lang="en-GB" sz="1100" b="1"/>
              <a:t>Employment</a:t>
            </a:r>
          </a:p>
          <a:p>
            <a:r>
              <a:rPr lang="en-GB" sz="1100"/>
              <a:t>Market Drayton is an important employment hub, third largest in county.</a:t>
            </a:r>
          </a:p>
          <a:p>
            <a:r>
              <a:rPr lang="en-GB" sz="1100"/>
              <a:t>Circa 5,500 jobs in town council area.</a:t>
            </a:r>
          </a:p>
          <a:p>
            <a:r>
              <a:rPr lang="en-US" sz="1100"/>
              <a:t>The four largest employment sectors in Market Drayton are manufacturing, wholesale, retail and transport &amp; storage.</a:t>
            </a:r>
          </a:p>
          <a:p>
            <a:r>
              <a:rPr lang="en-US" sz="1100"/>
              <a:t>7,300 Market Drayton residents are of traditional working age (16-64).</a:t>
            </a:r>
          </a:p>
          <a:p>
            <a:r>
              <a:rPr lang="en-US" sz="1100"/>
              <a:t>437 businesses have registered offices in Market Drayton.</a:t>
            </a:r>
          </a:p>
          <a:p>
            <a:r>
              <a:rPr lang="en-US" sz="1100"/>
              <a:t>79.4% of residents were economically active.</a:t>
            </a:r>
          </a:p>
          <a:p>
            <a:r>
              <a:rPr lang="en-GB" sz="1100"/>
              <a:t>8.6% of workforce are employed in tourism related jobs, below Shropshire average of 14.7%.</a:t>
            </a:r>
          </a:p>
        </p:txBody>
      </p:sp>
      <p:sp>
        <p:nvSpPr>
          <p:cNvPr id="6" name="Text Placeholder 6">
            <a:extLst>
              <a:ext uri="{FF2B5EF4-FFF2-40B4-BE49-F238E27FC236}">
                <a16:creationId xmlns:a16="http://schemas.microsoft.com/office/drawing/2014/main" id="{C9FD1D07-215F-4A96-8F6A-F51F3BADA85E}"/>
              </a:ext>
            </a:extLst>
          </p:cNvPr>
          <p:cNvSpPr txBox="1">
            <a:spLocks/>
          </p:cNvSpPr>
          <p:nvPr/>
        </p:nvSpPr>
        <p:spPr>
          <a:xfrm>
            <a:off x="715571" y="2923141"/>
            <a:ext cx="2481154" cy="3151733"/>
          </a:xfrm>
          <a:prstGeom prst="rect">
            <a:avLst/>
          </a:prstGeom>
          <a:noFill/>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 typeface="Arial" pitchFamily="34" charset="0"/>
              <a:buNone/>
              <a:tabLst/>
              <a:defRPr/>
            </a:pPr>
            <a:r>
              <a:rPr kumimoji="0" lang="en-GB" sz="11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Resident Information</a:t>
            </a:r>
          </a:p>
          <a:p>
            <a:pPr fontAlgn="auto">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There are circa 12,300 residents in Market Drayton.</a:t>
            </a:r>
          </a:p>
          <a:p>
            <a:pPr fontAlgn="auto">
              <a:defRPr/>
            </a:pPr>
            <a:r>
              <a:rPr lang="en-GB" sz="1100">
                <a:solidFill>
                  <a:prstClr val="black"/>
                </a:solidFill>
              </a:rPr>
              <a:t>The total catchment area for Market Drayton includes 107,700 residents.</a:t>
            </a:r>
          </a:p>
          <a:p>
            <a:pPr fontAlgn="auto">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The town has a younger age profile than Shropshire but older than GB.</a:t>
            </a:r>
          </a:p>
          <a:p>
            <a:pPr fontAlgn="auto">
              <a:defRPr/>
            </a:pPr>
            <a:r>
              <a:rPr lang="en-GB" sz="1100">
                <a:solidFill>
                  <a:prstClr val="black"/>
                </a:solidFill>
              </a:rPr>
              <a:t>A broad spread of employment types</a:t>
            </a:r>
          </a:p>
          <a:p>
            <a:pPr fontAlgn="auto">
              <a:defRPr/>
            </a:pPr>
            <a:r>
              <a:rPr lang="en-GB" sz="1100">
                <a:solidFill>
                  <a:prstClr val="black"/>
                </a:solidFill>
              </a:rPr>
              <a:t>Director level, professional and associate professional categories are a little below England or Shropshire.</a:t>
            </a:r>
          </a:p>
          <a:p>
            <a:pPr fontAlgn="auto">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Skilled, semi-skilled, care sector, machine operators are above England</a:t>
            </a:r>
            <a:r>
              <a:rPr lang="en-GB" sz="1100">
                <a:solidFill>
                  <a:prstClr val="black"/>
                </a:solidFill>
              </a:rPr>
              <a:t> and Shropshire averages.</a:t>
            </a:r>
          </a:p>
          <a:p>
            <a:pPr fontAlgn="auto">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Unsurprisingly average household income is lower than Shropshire average.</a:t>
            </a:r>
          </a:p>
          <a:p>
            <a:pPr marL="0" marR="0" lvl="0" indent="0" algn="l" defTabSz="914400" rtl="0" eaLnBrk="1" fontAlgn="auto" latinLnBrk="0" hangingPunct="1">
              <a:lnSpc>
                <a:spcPct val="100000"/>
              </a:lnSpc>
              <a:spcBef>
                <a:spcPts val="200"/>
              </a:spcBef>
              <a:spcAft>
                <a:spcPts val="200"/>
              </a:spcAft>
              <a:buClrTx/>
              <a:buSzTx/>
              <a:buFont typeface="Arial" pitchFamily="34" charset="0"/>
              <a:buNone/>
              <a:tabLst/>
              <a:defRPr/>
            </a:pPr>
            <a:endPar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8" name="Text Placeholder 6">
            <a:extLst>
              <a:ext uri="{FF2B5EF4-FFF2-40B4-BE49-F238E27FC236}">
                <a16:creationId xmlns:a16="http://schemas.microsoft.com/office/drawing/2014/main" id="{84FD693F-869D-4E1F-91AB-1681DAD71AA0}"/>
              </a:ext>
            </a:extLst>
          </p:cNvPr>
          <p:cNvSpPr txBox="1">
            <a:spLocks/>
          </p:cNvSpPr>
          <p:nvPr/>
        </p:nvSpPr>
        <p:spPr>
          <a:xfrm>
            <a:off x="3410348" y="2923141"/>
            <a:ext cx="2705882" cy="3151733"/>
          </a:xfrm>
          <a:prstGeom prst="rect">
            <a:avLst/>
          </a:prstGeom>
          <a:solidFill>
            <a:schemeClr val="bg1"/>
          </a:solidFill>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6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6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 typeface="Arial" pitchFamily="34" charset="0"/>
              <a:buNone/>
              <a:tabLst/>
              <a:defRPr/>
            </a:pPr>
            <a:r>
              <a:rPr kumimoji="0" lang="en-US" sz="11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Household Information</a:t>
            </a:r>
          </a:p>
          <a:p>
            <a:pPr fontAlgn="auto">
              <a:defRPr/>
            </a:pPr>
            <a:r>
              <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Circa 5,200 households in Market Drayton.</a:t>
            </a:r>
          </a:p>
          <a:p>
            <a:pPr fontAlgn="auto">
              <a:defRPr/>
            </a:pPr>
            <a:r>
              <a:rPr lang="en-GB" sz="1100">
                <a:solidFill>
                  <a:prstClr val="black"/>
                </a:solidFill>
              </a:rPr>
              <a:t>During the Local Plan period, to 2038, Market Drayton is anticipated to provide around 1,200 new dwellings.</a:t>
            </a:r>
          </a:p>
          <a:p>
            <a:pPr fontAlgn="auto">
              <a:defRPr/>
            </a:pPr>
            <a:r>
              <a:rPr lang="en-GB" sz="1100">
                <a:solidFill>
                  <a:prstClr val="black"/>
                </a:solidFill>
              </a:rPr>
              <a:t>Current housing stock includes, 33% detached, 39% semi-detached, 16% terraced and 8% flats.</a:t>
            </a:r>
          </a:p>
          <a:p>
            <a:pPr fontAlgn="auto">
              <a:defRPr/>
            </a:pPr>
            <a:r>
              <a:rPr lang="en-GB" sz="1100">
                <a:solidFill>
                  <a:prstClr val="black"/>
                </a:solidFill>
              </a:rPr>
              <a:t>Two thirds of properties are owned outright or with a mortgage.</a:t>
            </a:r>
          </a:p>
          <a:p>
            <a:pPr fontAlgn="auto">
              <a:defRPr/>
            </a:pPr>
            <a:r>
              <a:rPr lang="en-US" sz="1100">
                <a:solidFill>
                  <a:prstClr val="black"/>
                </a:solidFill>
              </a:rPr>
              <a:t>45.5% of working people who live in Market Drayton also work there.</a:t>
            </a:r>
          </a:p>
          <a:p>
            <a:pPr fontAlgn="auto">
              <a:defRPr/>
            </a:pPr>
            <a:r>
              <a:rPr lang="en-US" sz="1100">
                <a:solidFill>
                  <a:prstClr val="black"/>
                </a:solidFill>
              </a:rPr>
              <a:t>Significant numbers commute into the town from Telford and Wrekin, Cheshire East, Stoke on Trent, Newcastle under Lyme and Stafford.</a:t>
            </a:r>
          </a:p>
          <a:p>
            <a:pPr fontAlgn="auto">
              <a:defRPr/>
            </a:pPr>
            <a:endParaRPr lang="en-US" sz="1100">
              <a:solidFill>
                <a:prstClr val="black"/>
              </a:solidFill>
            </a:endParaRPr>
          </a:p>
          <a:p>
            <a:pPr fontAlgn="auto">
              <a:defRPr/>
            </a:pPr>
            <a:endParaRPr lang="en-GB" sz="1100">
              <a:solidFill>
                <a:prstClr val="black"/>
              </a:solidFill>
            </a:endParaRPr>
          </a:p>
          <a:p>
            <a:pPr fontAlgn="auto">
              <a:defRPr/>
            </a:pPr>
            <a:endParaRPr kumimoji="0" lang="en-GB" sz="11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cxnSp>
        <p:nvCxnSpPr>
          <p:cNvPr id="13" name="Straight Connector 12">
            <a:extLst>
              <a:ext uri="{FF2B5EF4-FFF2-40B4-BE49-F238E27FC236}">
                <a16:creationId xmlns:a16="http://schemas.microsoft.com/office/drawing/2014/main" id="{F2B1C74E-477A-4D95-9661-6B1B4DE9D905}"/>
              </a:ext>
            </a:extLst>
          </p:cNvPr>
          <p:cNvCxnSpPr>
            <a:cxnSpLocks/>
          </p:cNvCxnSpPr>
          <p:nvPr/>
        </p:nvCxnSpPr>
        <p:spPr>
          <a:xfrm>
            <a:off x="3288706" y="1716359"/>
            <a:ext cx="0" cy="3908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670655-889A-4CBD-9BE5-8D32E2D828EA}"/>
              </a:ext>
            </a:extLst>
          </p:cNvPr>
          <p:cNvCxnSpPr>
            <a:cxnSpLocks/>
          </p:cNvCxnSpPr>
          <p:nvPr/>
        </p:nvCxnSpPr>
        <p:spPr>
          <a:xfrm>
            <a:off x="6150843" y="1668734"/>
            <a:ext cx="0" cy="390851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F6A36371-03E4-58B1-9BA9-85CE93C53F56}"/>
              </a:ext>
            </a:extLst>
          </p:cNvPr>
          <p:cNvSpPr>
            <a:spLocks noGrp="1"/>
          </p:cNvSpPr>
          <p:nvPr>
            <p:ph type="title"/>
          </p:nvPr>
        </p:nvSpPr>
        <p:spPr>
          <a:xfrm>
            <a:off x="323850" y="274638"/>
            <a:ext cx="8362950"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20" name="Content Placeholder 2">
            <a:extLst>
              <a:ext uri="{FF2B5EF4-FFF2-40B4-BE49-F238E27FC236}">
                <a16:creationId xmlns:a16="http://schemas.microsoft.com/office/drawing/2014/main" id="{9A2FD1A0-7E47-070D-58BA-CC35295D11C2}"/>
              </a:ext>
            </a:extLst>
          </p:cNvPr>
          <p:cNvSpPr txBox="1">
            <a:spLocks/>
          </p:cNvSpPr>
          <p:nvPr/>
        </p:nvSpPr>
        <p:spPr>
          <a:xfrm>
            <a:off x="801399" y="1443622"/>
            <a:ext cx="2503447"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US"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 </a:t>
            </a:r>
          </a:p>
        </p:txBody>
      </p:sp>
      <p:pic>
        <p:nvPicPr>
          <p:cNvPr id="2052" name="Picture 4" descr="The Everyone Economy - CMI">
            <a:extLst>
              <a:ext uri="{FF2B5EF4-FFF2-40B4-BE49-F238E27FC236}">
                <a16:creationId xmlns:a16="http://schemas.microsoft.com/office/drawing/2014/main" id="{D1FAC203-C6C6-C19B-D754-2F1B3EEECB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7883" y="1700139"/>
            <a:ext cx="1223002" cy="122300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Family with two children outline">
            <a:extLst>
              <a:ext uri="{FF2B5EF4-FFF2-40B4-BE49-F238E27FC236}">
                <a16:creationId xmlns:a16="http://schemas.microsoft.com/office/drawing/2014/main" id="{109F81FE-F7DE-6703-4089-806794798D6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18691" y="1742135"/>
            <a:ext cx="1134236" cy="1134236"/>
          </a:xfrm>
          <a:prstGeom prst="rect">
            <a:avLst/>
          </a:prstGeom>
        </p:spPr>
      </p:pic>
      <p:sp>
        <p:nvSpPr>
          <p:cNvPr id="2" name="Content Placeholder 2">
            <a:extLst>
              <a:ext uri="{FF2B5EF4-FFF2-40B4-BE49-F238E27FC236}">
                <a16:creationId xmlns:a16="http://schemas.microsoft.com/office/drawing/2014/main" id="{DDE65589-6735-05A2-94CA-8D8E866CE155}"/>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6.2	Resident Information</a:t>
            </a:r>
          </a:p>
        </p:txBody>
      </p:sp>
      <p:pic>
        <p:nvPicPr>
          <p:cNvPr id="4" name="Graphic 3" descr="Money with solid fill">
            <a:extLst>
              <a:ext uri="{FF2B5EF4-FFF2-40B4-BE49-F238E27FC236}">
                <a16:creationId xmlns:a16="http://schemas.microsoft.com/office/drawing/2014/main" id="{8AC721F4-F36F-8B61-8239-1B484C9088E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03131" y="1854440"/>
            <a:ext cx="914400" cy="914400"/>
          </a:xfrm>
          <a:prstGeom prst="rect">
            <a:avLst/>
          </a:prstGeom>
        </p:spPr>
      </p:pic>
    </p:spTree>
    <p:extLst>
      <p:ext uri="{BB962C8B-B14F-4D97-AF65-F5344CB8AC3E}">
        <p14:creationId xmlns:p14="http://schemas.microsoft.com/office/powerpoint/2010/main" val="3458272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8" y="273745"/>
            <a:ext cx="8701342"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4884119"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6.3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Shropshire Local Plan 2016 to 2038 </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US"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7" name="Content Placeholder 6">
            <a:extLst>
              <a:ext uri="{FF2B5EF4-FFF2-40B4-BE49-F238E27FC236}">
                <a16:creationId xmlns:a16="http://schemas.microsoft.com/office/drawing/2014/main" id="{E763B101-792D-EF1A-B52D-8A80850D7E14}"/>
              </a:ext>
            </a:extLst>
          </p:cNvPr>
          <p:cNvGraphicFramePr>
            <a:graphicFrameLocks noGrp="1"/>
          </p:cNvGraphicFramePr>
          <p:nvPr>
            <p:ph idx="1"/>
            <p:extLst>
              <p:ext uri="{D42A27DB-BD31-4B8C-83A1-F6EECF244321}">
                <p14:modId xmlns:p14="http://schemas.microsoft.com/office/powerpoint/2010/main" val="43317398"/>
              </p:ext>
            </p:extLst>
          </p:nvPr>
        </p:nvGraphicFramePr>
        <p:xfrm>
          <a:off x="801457" y="1917060"/>
          <a:ext cx="7926084" cy="3759200"/>
        </p:xfrm>
        <a:graphic>
          <a:graphicData uri="http://schemas.openxmlformats.org/drawingml/2006/table">
            <a:tbl>
              <a:tblPr firstRow="1" firstCol="1" bandRow="1">
                <a:tableStyleId>{69012ECD-51FC-41F1-AA8D-1B2483CD663E}</a:tableStyleId>
              </a:tblPr>
              <a:tblGrid>
                <a:gridCol w="1415019">
                  <a:extLst>
                    <a:ext uri="{9D8B030D-6E8A-4147-A177-3AD203B41FA5}">
                      <a16:colId xmlns:a16="http://schemas.microsoft.com/office/drawing/2014/main" val="1202547072"/>
                    </a:ext>
                  </a:extLst>
                </a:gridCol>
                <a:gridCol w="6511065">
                  <a:extLst>
                    <a:ext uri="{9D8B030D-6E8A-4147-A177-3AD203B41FA5}">
                      <a16:colId xmlns:a16="http://schemas.microsoft.com/office/drawing/2014/main" val="1715482038"/>
                    </a:ext>
                  </a:extLst>
                </a:gridCol>
              </a:tblGrid>
              <a:tr h="3026494">
                <a:tc>
                  <a:txBody>
                    <a:bodyPr/>
                    <a:lstStyle/>
                    <a:p>
                      <a:pPr>
                        <a:lnSpc>
                          <a:spcPct val="107000"/>
                        </a:lnSpc>
                        <a:spcAft>
                          <a:spcPts val="800"/>
                        </a:spcAft>
                      </a:pPr>
                      <a:r>
                        <a:rPr lang="en-US" sz="1100" kern="100">
                          <a:effectLst/>
                          <a:latin typeface="Arial Narrow" panose="020B0606020202030204" pitchFamily="34" charset="0"/>
                        </a:rPr>
                        <a:t>Shropshire Local Plan 2016 to 2038.</a:t>
                      </a:r>
                    </a:p>
                    <a:p>
                      <a:pPr>
                        <a:lnSpc>
                          <a:spcPct val="107000"/>
                        </a:lnSpc>
                        <a:spcAft>
                          <a:spcPts val="800"/>
                        </a:spcAft>
                      </a:pPr>
                      <a:r>
                        <a:rPr lang="en-US" sz="1100" kern="100">
                          <a:effectLst/>
                          <a:latin typeface="Arial Narrow" panose="020B0606020202030204" pitchFamily="34" charset="0"/>
                          <a:ea typeface="Calibri" panose="020F0502020204030204" pitchFamily="34" charset="0"/>
                          <a:cs typeface="Times New Roman" panose="02020603050405020304" pitchFamily="18" charset="0"/>
                        </a:rPr>
                        <a:t>A selection of relevant points extracted from the 360 page document</a:t>
                      </a:r>
                      <a:endParaRPr lang="en-GB" sz="1100" kern="100">
                        <a:effectLst/>
                        <a:latin typeface="Arial Narrow" panose="020B0606020202030204" pitchFamily="34" charset="0"/>
                        <a:ea typeface="Calibri" panose="020F0502020204030204" pitchFamily="34" charset="0"/>
                        <a:cs typeface="Times New Roman" panose="02020603050405020304" pitchFamily="18" charset="0"/>
                      </a:endParaRPr>
                    </a:p>
                  </a:txBody>
                  <a:tcPr marL="55945" marR="55945" marT="0" marB="0"/>
                </a:tc>
                <a:tc>
                  <a:txBody>
                    <a:bodyPr/>
                    <a:lstStyle/>
                    <a:p>
                      <a:pPr>
                        <a:lnSpc>
                          <a:spcPct val="100000"/>
                        </a:lnSpc>
                        <a:spcAft>
                          <a:spcPts val="800"/>
                        </a:spcAft>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The role of the Shropshire Local Plan is to set out a meaningful and positive framework at the local level to inform decision making for the benefit of the County. This relates to both strategic issues, such as the amount of growth proposed and how it is distributed, and how the County moves towards a net zero carbon economy, through to more detailed issues, such as the design and layout of new development and how environmental assets are to be protected.</a:t>
                      </a:r>
                    </a:p>
                    <a:p>
                      <a:pPr>
                        <a:lnSpc>
                          <a:spcPct val="100000"/>
                        </a:lnSpc>
                        <a:spcAft>
                          <a:spcPts val="800"/>
                        </a:spcAft>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The Shropshire Local Plan sets out broad planning policy and development guidelines / principles for the county. It also provides detailed direction for all the major settlements, including Market Drayton. </a:t>
                      </a:r>
                    </a:p>
                    <a:p>
                      <a:pPr>
                        <a:lnSpc>
                          <a:spcPct val="100000"/>
                        </a:lnSpc>
                        <a:spcAft>
                          <a:spcPts val="80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Spacial Vision </a:t>
                      </a: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 “In 2038, communities will be safe and healthy as Shropshire moves positively towards a zero carbon economy; all residents will be able to access well-designed, decent and affordable homes in the right location; economic productivity will be maximised through greater investment; and the County’s historic and natural environmental assets will be protected and enhanced”.</a:t>
                      </a:r>
                    </a:p>
                    <a:p>
                      <a:pPr>
                        <a:lnSpc>
                          <a:spcPct val="100000"/>
                        </a:lnSpc>
                        <a:spcAft>
                          <a:spcPts val="80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‘The Shropshire Test’ - </a:t>
                      </a: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Development will contribute to meeting local needs and making its settlements more sustainable, providing the right mix of new housing, employment and other types of development which:</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Supports the health, well-being and safety of communities</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Supports cohesive communities</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Addresses the causes and mitigates the impacts of climate change</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Conserves and enhances the high-quality natural environment and provides opportunities for green and blue networks</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Raises design standards and enhances the area’s character and historic environment</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Makes efficient use of land</a:t>
                      </a:r>
                    </a:p>
                    <a:p>
                      <a:pPr marL="228600" indent="-228600">
                        <a:lnSpc>
                          <a:spcPct val="100000"/>
                        </a:lnSpc>
                        <a:spcAft>
                          <a:spcPts val="0"/>
                        </a:spcAft>
                        <a:buAutoNum type="alphaLcPeriod"/>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Provides sufficient infrastructure, services, facilities, and where necessary provides opportunities for their enhancement.</a:t>
                      </a:r>
                    </a:p>
                    <a:p>
                      <a:pPr>
                        <a:lnSpc>
                          <a:spcPct val="100000"/>
                        </a:lnSpc>
                        <a:spcAft>
                          <a:spcPts val="800"/>
                        </a:spcAft>
                      </a:pPr>
                      <a:endParaRPr lang="en-GB" sz="1100" b="0" i="0" kern="100">
                        <a:effectLst/>
                        <a:latin typeface="Arial Narrow" panose="020B0606020202030204" pitchFamily="34" charset="0"/>
                        <a:ea typeface="Calibri" panose="020F0502020204030204" pitchFamily="34" charset="0"/>
                        <a:cs typeface="Times New Roman" panose="02020603050405020304" pitchFamily="18" charset="0"/>
                      </a:endParaRPr>
                    </a:p>
                  </a:txBody>
                  <a:tcPr marL="55945" marR="55945" marT="0" marB="0"/>
                </a:tc>
                <a:extLst>
                  <a:ext uri="{0D108BD9-81ED-4DB2-BD59-A6C34878D82A}">
                    <a16:rowId xmlns:a16="http://schemas.microsoft.com/office/drawing/2014/main" val="99315605"/>
                  </a:ext>
                </a:extLst>
              </a:tr>
            </a:tbl>
          </a:graphicData>
        </a:graphic>
      </p:graphicFrame>
    </p:spTree>
    <p:extLst>
      <p:ext uri="{BB962C8B-B14F-4D97-AF65-F5344CB8AC3E}">
        <p14:creationId xmlns:p14="http://schemas.microsoft.com/office/powerpoint/2010/main" val="912906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8" y="273745"/>
            <a:ext cx="8701342"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4884119"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6.3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Shropshire Local Plan 2016 to 2038 </a:t>
            </a:r>
            <a:r>
              <a:rPr kumimoji="0" lang="en-US" sz="1100" i="0" u="none" strike="noStrike" kern="1200" cap="none" spc="0" normalizeH="0" baseline="0" noProof="0">
                <a:ln>
                  <a:noFill/>
                </a:ln>
                <a:solidFill>
                  <a:srgbClr val="4F81BD"/>
                </a:solidFill>
                <a:effectLst/>
                <a:uLnTx/>
                <a:uFillTx/>
                <a:latin typeface="Arial Narrow" pitchFamily="34" charset="0"/>
                <a:ea typeface="+mn-ea"/>
                <a:cs typeface="+mn-cs"/>
              </a:rPr>
              <a:t>cont’d. </a:t>
            </a:r>
            <a:endParaRPr kumimoji="0" lang="en-GB" sz="1100"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US"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7" name="Content Placeholder 6">
            <a:extLst>
              <a:ext uri="{FF2B5EF4-FFF2-40B4-BE49-F238E27FC236}">
                <a16:creationId xmlns:a16="http://schemas.microsoft.com/office/drawing/2014/main" id="{E763B101-792D-EF1A-B52D-8A80850D7E14}"/>
              </a:ext>
            </a:extLst>
          </p:cNvPr>
          <p:cNvGraphicFramePr>
            <a:graphicFrameLocks noGrp="1"/>
          </p:cNvGraphicFramePr>
          <p:nvPr>
            <p:ph idx="1"/>
            <p:extLst>
              <p:ext uri="{D42A27DB-BD31-4B8C-83A1-F6EECF244321}">
                <p14:modId xmlns:p14="http://schemas.microsoft.com/office/powerpoint/2010/main" val="2226325191"/>
              </p:ext>
            </p:extLst>
          </p:nvPr>
        </p:nvGraphicFramePr>
        <p:xfrm>
          <a:off x="801457" y="1917061"/>
          <a:ext cx="7926084" cy="4057792"/>
        </p:xfrm>
        <a:graphic>
          <a:graphicData uri="http://schemas.openxmlformats.org/drawingml/2006/table">
            <a:tbl>
              <a:tblPr firstRow="1" firstCol="1" bandRow="1">
                <a:tableStyleId>{69012ECD-51FC-41F1-AA8D-1B2483CD663E}</a:tableStyleId>
              </a:tblPr>
              <a:tblGrid>
                <a:gridCol w="1415019">
                  <a:extLst>
                    <a:ext uri="{9D8B030D-6E8A-4147-A177-3AD203B41FA5}">
                      <a16:colId xmlns:a16="http://schemas.microsoft.com/office/drawing/2014/main" val="1202547072"/>
                    </a:ext>
                  </a:extLst>
                </a:gridCol>
                <a:gridCol w="6511065">
                  <a:extLst>
                    <a:ext uri="{9D8B030D-6E8A-4147-A177-3AD203B41FA5}">
                      <a16:colId xmlns:a16="http://schemas.microsoft.com/office/drawing/2014/main" val="1715482038"/>
                    </a:ext>
                  </a:extLst>
                </a:gridCol>
              </a:tblGrid>
              <a:tr h="3261049">
                <a:tc>
                  <a:txBody>
                    <a:bodyPr/>
                    <a:lstStyle/>
                    <a:p>
                      <a:pPr>
                        <a:lnSpc>
                          <a:spcPct val="107000"/>
                        </a:lnSpc>
                        <a:spcAft>
                          <a:spcPts val="800"/>
                        </a:spcAft>
                      </a:pPr>
                      <a:r>
                        <a:rPr lang="en-US" sz="1100" kern="100">
                          <a:effectLst/>
                          <a:latin typeface="Arial Narrow" panose="020B0606020202030204" pitchFamily="34" charset="0"/>
                        </a:rPr>
                        <a:t>Shropshire Local Plan 2016 to 2038.</a:t>
                      </a:r>
                    </a:p>
                    <a:p>
                      <a:pPr>
                        <a:lnSpc>
                          <a:spcPct val="107000"/>
                        </a:lnSpc>
                        <a:spcAft>
                          <a:spcPts val="800"/>
                        </a:spcAft>
                      </a:pPr>
                      <a:r>
                        <a:rPr lang="en-US" sz="1100" kern="100">
                          <a:effectLst/>
                          <a:latin typeface="Arial Narrow" panose="020B0606020202030204" pitchFamily="34" charset="0"/>
                          <a:ea typeface="Calibri" panose="020F0502020204030204" pitchFamily="34" charset="0"/>
                          <a:cs typeface="Times New Roman" panose="02020603050405020304" pitchFamily="18" charset="0"/>
                        </a:rPr>
                        <a:t>A selection of relevant points extracted from the 360 page document</a:t>
                      </a:r>
                      <a:endParaRPr lang="en-GB" sz="1100" kern="100">
                        <a:effectLst/>
                        <a:latin typeface="Arial Narrow" panose="020B0606020202030204" pitchFamily="34" charset="0"/>
                        <a:ea typeface="Calibri" panose="020F0502020204030204" pitchFamily="34" charset="0"/>
                        <a:cs typeface="Times New Roman" panose="02020603050405020304" pitchFamily="18" charset="0"/>
                      </a:endParaRPr>
                    </a:p>
                  </a:txBody>
                  <a:tcPr marL="55945" marR="55945" marT="0" marB="0"/>
                </a:tc>
                <a:tc>
                  <a:txBody>
                    <a:bodyPr/>
                    <a:lstStyle/>
                    <a:p>
                      <a:pPr>
                        <a:lnSpc>
                          <a:spcPct val="100000"/>
                        </a:lnSpc>
                        <a:spcAft>
                          <a:spcPts val="80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Strategic Approach and Policy Extracts</a:t>
                      </a:r>
                    </a:p>
                    <a:p>
                      <a:pPr>
                        <a:lnSpc>
                          <a:spcPct val="100000"/>
                        </a:lnSpc>
                        <a:spcAft>
                          <a:spcPts val="800"/>
                        </a:spcAft>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4. Main town centre uses will be focused into the diverse network of town centres and recognisable high streets across Shropshire. It will complement their scale and character and support appropriate diversification.</a:t>
                      </a:r>
                    </a:p>
                    <a:p>
                      <a:pPr>
                        <a:lnSpc>
                          <a:spcPct val="100000"/>
                        </a:lnSpc>
                        <a:spcAft>
                          <a:spcPts val="800"/>
                        </a:spcAft>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5.b. Principal and key centres will accommodate significant well-designed new housing and employment development, supported by necessary infrastructure. Growth within these diverse settlements will maintain and enhance their roles, support key services and facilities and maximise their economic potential.</a:t>
                      </a:r>
                    </a:p>
                    <a:p>
                      <a:pPr>
                        <a:lnSpc>
                          <a:spcPct val="100000"/>
                        </a:lnSpc>
                        <a:spcAft>
                          <a:spcPts val="80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SP5 Design </a:t>
                      </a: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 Development must maintain and enhance the character, appearance and historic interests of settlements, street scenes, groups of buildings, individual buildings and the landscape.</a:t>
                      </a:r>
                    </a:p>
                    <a:p>
                      <a:pPr>
                        <a:lnSpc>
                          <a:spcPct val="100000"/>
                        </a:lnSpc>
                        <a:spcAft>
                          <a:spcPts val="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DP9. Managing and Supporting Town Centres</a:t>
                      </a:r>
                    </a:p>
                    <a:p>
                      <a:pPr marL="228600" indent="-228600" algn="l" defTabSz="914400" rtl="0" eaLnBrk="1" latinLnBrk="0" hangingPunct="1">
                        <a:lnSpc>
                          <a:spcPct val="100000"/>
                        </a:lnSpc>
                        <a:spcAft>
                          <a:spcPts val="0"/>
                        </a:spcAft>
                        <a:buAutoNum type="alphaLcPeriod"/>
                      </a:pPr>
                      <a:r>
                        <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There is a presumption in favour of proposals for main town centre uses within defined town centres;</a:t>
                      </a:r>
                    </a:p>
                    <a:p>
                      <a:pPr marL="228600" indent="-228600" algn="l" defTabSz="914400" rtl="0" eaLnBrk="1" latinLnBrk="0" hangingPunct="1">
                        <a:lnSpc>
                          <a:spcPct val="100000"/>
                        </a:lnSpc>
                        <a:spcAft>
                          <a:spcPts val="0"/>
                        </a:spcAft>
                        <a:buAutoNum type="alphaLcPeriod"/>
                      </a:pPr>
                      <a:r>
                        <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Proposals for non-town centre uses within town centres, including residential, will be considered acceptable where they would support the vitality and viability of the town </a:t>
                      </a:r>
                      <a:r>
                        <a:rPr lang="en-US" sz="1100" b="0" i="0" kern="10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csentre</a:t>
                      </a:r>
                      <a:endPar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600"/>
                        </a:spcBef>
                        <a:spcAft>
                          <a:spcPts val="0"/>
                        </a:spcAft>
                      </a:pPr>
                      <a:r>
                        <a:rPr lang="en-US" sz="1100" b="1" i="0" kern="100">
                          <a:effectLst/>
                          <a:latin typeface="Arial Narrow" panose="020B0606020202030204" pitchFamily="34" charset="0"/>
                          <a:ea typeface="Calibri" panose="020F0502020204030204" pitchFamily="34" charset="0"/>
                          <a:cs typeface="Times New Roman" panose="02020603050405020304" pitchFamily="18" charset="0"/>
                        </a:rPr>
                        <a:t>DP10. Tourism, Culture and Leisure</a:t>
                      </a:r>
                    </a:p>
                    <a:p>
                      <a:pPr marL="228600" indent="-228600" algn="l" defTabSz="914400" rtl="0" eaLnBrk="1" latinLnBrk="0" hangingPunct="1">
                        <a:lnSpc>
                          <a:spcPct val="100000"/>
                        </a:lnSpc>
                        <a:spcAft>
                          <a:spcPts val="0"/>
                        </a:spcAft>
                        <a:buAutoNum type="alphaLcPeriod"/>
                      </a:pPr>
                      <a:r>
                        <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Supporting new and extended tourism development, and cultural and leisure facilities, that are appropriate to their location, and enhance and protect the existing offer within Shropshire</a:t>
                      </a:r>
                    </a:p>
                    <a:p>
                      <a:pPr marL="228600" indent="-228600" algn="l" defTabSz="914400" rtl="0" eaLnBrk="1" latinLnBrk="0" hangingPunct="1">
                        <a:lnSpc>
                          <a:spcPct val="100000"/>
                        </a:lnSpc>
                        <a:spcAft>
                          <a:spcPts val="0"/>
                        </a:spcAft>
                        <a:buAutoNum type="alphaLcPeriod"/>
                      </a:pPr>
                      <a:r>
                        <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Promoting connections between visitors and Shropshire’s natural, cultural and historic environment, including through active recreation, access to heritage trails and parkland, and an enhanced value of local food, drink and crafts</a:t>
                      </a:r>
                    </a:p>
                    <a:p>
                      <a:pPr marL="228600" indent="-228600" algn="l" defTabSz="914400" rtl="0" eaLnBrk="1" latinLnBrk="0" hangingPunct="1">
                        <a:lnSpc>
                          <a:spcPct val="100000"/>
                        </a:lnSpc>
                        <a:spcAft>
                          <a:spcPts val="0"/>
                        </a:spcAft>
                        <a:buAutoNum type="alphaLcPeriod"/>
                      </a:pPr>
                      <a:r>
                        <a:rPr lang="en-US"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Promoting and preserving the distinctive historic, heritage brand values of Shrewsbury, the Market Towns and rural areas</a:t>
                      </a:r>
                      <a:endParaRPr lang="en-GB" sz="1100" b="0" i="0"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5945" marR="55945" marT="0" marB="0"/>
                </a:tc>
                <a:extLst>
                  <a:ext uri="{0D108BD9-81ED-4DB2-BD59-A6C34878D82A}">
                    <a16:rowId xmlns:a16="http://schemas.microsoft.com/office/drawing/2014/main" val="99315605"/>
                  </a:ext>
                </a:extLst>
              </a:tr>
              <a:tr h="557672">
                <a:tc>
                  <a:txBody>
                    <a:bodyPr/>
                    <a:lstStyle/>
                    <a:p>
                      <a:pPr>
                        <a:lnSpc>
                          <a:spcPct val="107000"/>
                        </a:lnSpc>
                        <a:spcAft>
                          <a:spcPts val="800"/>
                        </a:spcAft>
                      </a:pPr>
                      <a:r>
                        <a:rPr lang="en-GB" sz="1100" kern="100">
                          <a:effectLst/>
                          <a:latin typeface="Arial Narrow" panose="020B0606020202030204" pitchFamily="34" charset="0"/>
                          <a:ea typeface="Calibri" panose="020F0502020204030204" pitchFamily="34" charset="0"/>
                          <a:cs typeface="Times New Roman" panose="02020603050405020304" pitchFamily="18" charset="0"/>
                        </a:rPr>
                        <a:t>S11 Market Drayton Place Plan</a:t>
                      </a:r>
                    </a:p>
                  </a:txBody>
                  <a:tcPr marL="55945" marR="55945" marT="0" marB="0"/>
                </a:tc>
                <a:tc>
                  <a:txBody>
                    <a:bodyPr/>
                    <a:lstStyle/>
                    <a:p>
                      <a:pPr>
                        <a:lnSpc>
                          <a:spcPct val="100000"/>
                        </a:lnSpc>
                        <a:spcAft>
                          <a:spcPts val="0"/>
                        </a:spcAft>
                      </a:pPr>
                      <a:r>
                        <a:rPr lang="en-US" sz="1100" b="0" i="0" kern="100">
                          <a:effectLst/>
                          <a:latin typeface="Arial Narrow" panose="020B0606020202030204" pitchFamily="34" charset="0"/>
                          <a:ea typeface="Calibri" panose="020F0502020204030204" pitchFamily="34" charset="0"/>
                          <a:cs typeface="Times New Roman" panose="02020603050405020304" pitchFamily="18" charset="0"/>
                        </a:rPr>
                        <a:t>New retail development will be directed towards the town centre and will need to contribute to the historic town character. There may be opportunities to deliver a marina and related uses on land at Victoria Farm. Market Drayton will fulfil its role as a principal centre, acting as a focus for strategic growth objectives in the north-east of the County.</a:t>
                      </a:r>
                      <a:endParaRPr lang="en-GB" sz="1100" b="0" i="0" kern="100">
                        <a:effectLst/>
                        <a:latin typeface="Arial Narrow" panose="020B0606020202030204" pitchFamily="34" charset="0"/>
                        <a:ea typeface="Calibri" panose="020F0502020204030204" pitchFamily="34" charset="0"/>
                        <a:cs typeface="Times New Roman" panose="02020603050405020304" pitchFamily="18" charset="0"/>
                      </a:endParaRPr>
                    </a:p>
                  </a:txBody>
                  <a:tcPr marL="55945" marR="55945" marT="0" marB="0"/>
                </a:tc>
                <a:extLst>
                  <a:ext uri="{0D108BD9-81ED-4DB2-BD59-A6C34878D82A}">
                    <a16:rowId xmlns:a16="http://schemas.microsoft.com/office/drawing/2014/main" val="596549929"/>
                  </a:ext>
                </a:extLst>
              </a:tr>
            </a:tbl>
          </a:graphicData>
        </a:graphic>
      </p:graphicFrame>
    </p:spTree>
    <p:extLst>
      <p:ext uri="{BB962C8B-B14F-4D97-AF65-F5344CB8AC3E}">
        <p14:creationId xmlns:p14="http://schemas.microsoft.com/office/powerpoint/2010/main" val="3160276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8" y="273745"/>
            <a:ext cx="8701342"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484790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6.4	Market Drayton Town Centre Audit Analysis 2023</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US"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graphicFrame>
        <p:nvGraphicFramePr>
          <p:cNvPr id="7" name="Content Placeholder 6">
            <a:extLst>
              <a:ext uri="{FF2B5EF4-FFF2-40B4-BE49-F238E27FC236}">
                <a16:creationId xmlns:a16="http://schemas.microsoft.com/office/drawing/2014/main" id="{E763B101-792D-EF1A-B52D-8A80850D7E14}"/>
              </a:ext>
            </a:extLst>
          </p:cNvPr>
          <p:cNvGraphicFramePr>
            <a:graphicFrameLocks noGrp="1"/>
          </p:cNvGraphicFramePr>
          <p:nvPr>
            <p:ph idx="1"/>
            <p:extLst>
              <p:ext uri="{D42A27DB-BD31-4B8C-83A1-F6EECF244321}">
                <p14:modId xmlns:p14="http://schemas.microsoft.com/office/powerpoint/2010/main" val="3793052848"/>
              </p:ext>
            </p:extLst>
          </p:nvPr>
        </p:nvGraphicFramePr>
        <p:xfrm>
          <a:off x="801457" y="1917060"/>
          <a:ext cx="7926084" cy="4023360"/>
        </p:xfrm>
        <a:graphic>
          <a:graphicData uri="http://schemas.openxmlformats.org/drawingml/2006/table">
            <a:tbl>
              <a:tblPr firstRow="1" firstCol="1" bandRow="1">
                <a:tableStyleId>{69012ECD-51FC-41F1-AA8D-1B2483CD663E}</a:tableStyleId>
              </a:tblPr>
              <a:tblGrid>
                <a:gridCol w="1415019">
                  <a:extLst>
                    <a:ext uri="{9D8B030D-6E8A-4147-A177-3AD203B41FA5}">
                      <a16:colId xmlns:a16="http://schemas.microsoft.com/office/drawing/2014/main" val="1202547072"/>
                    </a:ext>
                  </a:extLst>
                </a:gridCol>
                <a:gridCol w="6511065">
                  <a:extLst>
                    <a:ext uri="{9D8B030D-6E8A-4147-A177-3AD203B41FA5}">
                      <a16:colId xmlns:a16="http://schemas.microsoft.com/office/drawing/2014/main" val="1715482038"/>
                    </a:ext>
                  </a:extLst>
                </a:gridCol>
              </a:tblGrid>
              <a:tr h="2593373">
                <a:tc>
                  <a:txBody>
                    <a:bodyPr/>
                    <a:lstStyle/>
                    <a:p>
                      <a:pPr>
                        <a:lnSpc>
                          <a:spcPct val="107000"/>
                        </a:lnSpc>
                        <a:spcAft>
                          <a:spcPts val="800"/>
                        </a:spcAft>
                      </a:pPr>
                      <a:r>
                        <a:rPr lang="en-GB" sz="1100" kern="100">
                          <a:effectLst/>
                          <a:latin typeface="Arial Narrow" panose="020B0606020202030204" pitchFamily="34" charset="0"/>
                        </a:rPr>
                        <a:t>Market Drayton Town Centre Audit Analysis 2023 </a:t>
                      </a:r>
                    </a:p>
                    <a:p>
                      <a:pPr>
                        <a:lnSpc>
                          <a:spcPct val="107000"/>
                        </a:lnSpc>
                        <a:spcAft>
                          <a:spcPts val="800"/>
                        </a:spcAft>
                      </a:pPr>
                      <a:r>
                        <a:rPr lang="en-GB" sz="1100" kern="100">
                          <a:effectLst/>
                          <a:latin typeface="Arial Narrow" panose="020B0606020202030204" pitchFamily="34" charset="0"/>
                          <a:ea typeface="Calibri" panose="020F0502020204030204" pitchFamily="34" charset="0"/>
                          <a:cs typeface="Times New Roman" panose="02020603050405020304" pitchFamily="18" charset="0"/>
                        </a:rPr>
                        <a:t>Completed by Shropshire Council</a:t>
                      </a:r>
                    </a:p>
                  </a:txBody>
                  <a:tcPr marL="55945" marR="55945" marT="0" marB="0"/>
                </a:tc>
                <a:tc>
                  <a:txBody>
                    <a:bodyPr/>
                    <a:lstStyle/>
                    <a:p>
                      <a:pPr marL="0" algn="l" defTabSz="914400" rtl="0" eaLnBrk="1" latinLnBrk="0" hangingPunct="1">
                        <a:lnSpc>
                          <a:spcPct val="100000"/>
                        </a:lnSpc>
                        <a:spcAft>
                          <a:spcPts val="0"/>
                        </a:spcAft>
                      </a:pPr>
                      <a:r>
                        <a:rPr lang="en-US" sz="1100" b="0" kern="100">
                          <a:solidFill>
                            <a:schemeClr val="bg1"/>
                          </a:solidFill>
                          <a:effectLst/>
                          <a:latin typeface="Arial Narrow" panose="020B0606020202030204" pitchFamily="34" charset="0"/>
                          <a:ea typeface="+mn-ea"/>
                          <a:cs typeface="+mn-cs"/>
                        </a:rPr>
                        <a:t>Key Findings – typically contrasted / compared to other Shropshire centres.</a:t>
                      </a:r>
                    </a:p>
                    <a:p>
                      <a:pPr marL="171450" indent="-171450" algn="l" defTabSz="914400" rtl="0" eaLnBrk="1" latinLnBrk="0" hangingPunct="1">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131 commercial units, occupying 16,800m2 gross floor space – consistent figure over 5 years.</a:t>
                      </a:r>
                    </a:p>
                    <a:p>
                      <a:pPr marL="171450" indent="-171450" algn="l" defTabSz="914400" rtl="0" eaLnBrk="1" latinLnBrk="0" hangingPunct="1">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5th largest centre in Shropshire behind Shrewsbury, Oswestry, Bridgnorth and Ludlow.</a:t>
                      </a:r>
                    </a:p>
                    <a:p>
                      <a:pPr marL="171450" indent="-171450">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Low number of stores per head of population at a rate of 11 units per 1,000 population (13 on average for Shropshire).</a:t>
                      </a:r>
                    </a:p>
                    <a:p>
                      <a:pPr marL="171450" indent="-171450">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Average store size 128m2 which is slightly smaller than the average across Shropshire (147m2).</a:t>
                      </a:r>
                    </a:p>
                    <a:p>
                      <a:pPr marL="171450" indent="-171450">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135 residential premises in the main shopping area, giving a ratio of almost 1:1 commercial versus residential properties.</a:t>
                      </a:r>
                    </a:p>
                    <a:p>
                      <a:pPr marL="171450" indent="-171450">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13% of all commercial premises were vacant in 2023, which is higher than the Shropshire average (11%), note only 7% of floorspace, indicator of small units being vacant (prior to Wilko and Argos).</a:t>
                      </a:r>
                    </a:p>
                    <a:p>
                      <a:pPr marL="171450" indent="-171450" algn="l" defTabSz="914400" rtl="0" eaLnBrk="1" latinLnBrk="0" hangingPunct="1">
                        <a:lnSpc>
                          <a:spcPct val="100000"/>
                        </a:lnSpc>
                        <a:spcAft>
                          <a:spcPts val="0"/>
                        </a:spcAft>
                        <a:buFont typeface="Arial" panose="020B0604020202020204" pitchFamily="34" charset="0"/>
                        <a:buChar char="•"/>
                      </a:pPr>
                      <a:r>
                        <a:rPr lang="en-US" sz="1100" b="0" kern="100">
                          <a:solidFill>
                            <a:schemeClr val="bg1"/>
                          </a:solidFill>
                          <a:effectLst/>
                          <a:latin typeface="Arial Narrow" panose="020B0606020202030204" pitchFamily="34" charset="0"/>
                          <a:ea typeface="+mn-ea"/>
                          <a:cs typeface="+mn-cs"/>
                        </a:rPr>
                        <a:t>The town comprises predominantly independent retail, although the centre is large enough to have attracted several chains</a:t>
                      </a:r>
                    </a:p>
                    <a:p>
                      <a:pPr marL="360363" indent="-171450">
                        <a:lnSpc>
                          <a:spcPct val="100000"/>
                        </a:lnSpc>
                        <a:spcAft>
                          <a:spcPts val="0"/>
                        </a:spcAft>
                        <a:buFontTx/>
                        <a:buChar char="-"/>
                      </a:pPr>
                      <a:r>
                        <a:rPr lang="en-US" sz="1100" b="0" kern="100">
                          <a:solidFill>
                            <a:schemeClr val="bg1"/>
                          </a:solidFill>
                          <a:effectLst/>
                          <a:latin typeface="Arial Narrow" panose="020B0606020202030204" pitchFamily="34" charset="0"/>
                          <a:ea typeface="+mn-ea"/>
                          <a:cs typeface="+mn-cs"/>
                        </a:rPr>
                        <a:t>Town has small comparison, convenience, leisure, accommodation, tourism and F&amp;B offers, and strong for all services</a:t>
                      </a:r>
                    </a:p>
                    <a:p>
                      <a:pPr marL="360363" indent="-171450">
                        <a:lnSpc>
                          <a:spcPct val="100000"/>
                        </a:lnSpc>
                        <a:spcAft>
                          <a:spcPts val="0"/>
                        </a:spcAft>
                        <a:buFontTx/>
                        <a:buChar char="-"/>
                      </a:pPr>
                      <a:r>
                        <a:rPr lang="en-US" sz="1100" b="0" kern="100">
                          <a:solidFill>
                            <a:schemeClr val="bg1"/>
                          </a:solidFill>
                          <a:effectLst/>
                          <a:latin typeface="Arial Narrow" panose="020B0606020202030204" pitchFamily="34" charset="0"/>
                          <a:ea typeface="+mn-ea"/>
                          <a:cs typeface="+mn-cs"/>
                        </a:rPr>
                        <a:t>68% of visitors to the town come from 2 postal districts (TF9 and CW3). High visit frequency of circa 18 to 28% of total catchment (107,700) area visiting once a month</a:t>
                      </a:r>
                    </a:p>
                    <a:p>
                      <a:pPr marL="360363" indent="-171450">
                        <a:lnSpc>
                          <a:spcPct val="100000"/>
                        </a:lnSpc>
                        <a:spcAft>
                          <a:spcPts val="0"/>
                        </a:spcAft>
                        <a:buFontTx/>
                        <a:buChar char="-"/>
                      </a:pPr>
                      <a:r>
                        <a:rPr lang="en-US" sz="1100" b="0" kern="100">
                          <a:solidFill>
                            <a:schemeClr val="bg1"/>
                          </a:solidFill>
                          <a:effectLst/>
                          <a:latin typeface="Arial Narrow" panose="020B0606020202030204" pitchFamily="34" charset="0"/>
                          <a:ea typeface="+mn-ea"/>
                          <a:cs typeface="+mn-cs"/>
                        </a:rPr>
                        <a:t>Circa a third of visitors are out of catchment or tourists</a:t>
                      </a:r>
                    </a:p>
                    <a:p>
                      <a:pPr marL="360363" indent="-171450">
                        <a:lnSpc>
                          <a:spcPct val="100000"/>
                        </a:lnSpc>
                        <a:spcAft>
                          <a:spcPts val="0"/>
                        </a:spcAft>
                        <a:buFontTx/>
                        <a:buChar char="-"/>
                      </a:pPr>
                      <a:r>
                        <a:rPr lang="en-US" sz="1100" b="0" kern="100">
                          <a:solidFill>
                            <a:schemeClr val="bg1"/>
                          </a:solidFill>
                          <a:effectLst/>
                          <a:latin typeface="Arial Narrow" panose="020B0606020202030204" pitchFamily="34" charset="0"/>
                          <a:ea typeface="+mn-ea"/>
                          <a:cs typeface="+mn-cs"/>
                        </a:rPr>
                        <a:t>Monthly footfall in Feb 2022 was circa 160,000, with many multiple visits per month</a:t>
                      </a:r>
                    </a:p>
                    <a:p>
                      <a:pPr marL="360363" indent="-171450">
                        <a:lnSpc>
                          <a:spcPct val="100000"/>
                        </a:lnSpc>
                        <a:spcAft>
                          <a:spcPts val="0"/>
                        </a:spcAft>
                        <a:buFontTx/>
                        <a:buChar char="-"/>
                      </a:pPr>
                      <a:r>
                        <a:rPr lang="en-US" sz="1100" b="0" kern="100">
                          <a:solidFill>
                            <a:schemeClr val="bg1"/>
                          </a:solidFill>
                          <a:effectLst/>
                          <a:latin typeface="Arial Narrow" panose="020B0606020202030204" pitchFamily="34" charset="0"/>
                          <a:ea typeface="+mn-ea"/>
                          <a:cs typeface="+mn-cs"/>
                        </a:rPr>
                        <a:t>The proportion of units attributable to comparison stores is low compared to the other comparable market towns in Shropshire – even lower now post Argos and Wilko closures</a:t>
                      </a:r>
                      <a:endParaRPr lang="en-GB" sz="1100" b="0" kern="100">
                        <a:solidFill>
                          <a:schemeClr val="bg1"/>
                        </a:solidFill>
                        <a:effectLst/>
                        <a:latin typeface="Arial Narrow" panose="020B0606020202030204" pitchFamily="34" charset="0"/>
                        <a:ea typeface="+mn-ea"/>
                        <a:cs typeface="+mn-cs"/>
                      </a:endParaRPr>
                    </a:p>
                  </a:txBody>
                  <a:tcPr marL="55945" marR="55945" marT="0" marB="0"/>
                </a:tc>
                <a:extLst>
                  <a:ext uri="{0D108BD9-81ED-4DB2-BD59-A6C34878D82A}">
                    <a16:rowId xmlns:a16="http://schemas.microsoft.com/office/drawing/2014/main" val="99315605"/>
                  </a:ext>
                </a:extLst>
              </a:tr>
              <a:tr h="1220411">
                <a:tc>
                  <a:txBody>
                    <a:bodyPr/>
                    <a:lstStyle/>
                    <a:p>
                      <a:pPr>
                        <a:lnSpc>
                          <a:spcPct val="107000"/>
                        </a:lnSpc>
                        <a:spcAft>
                          <a:spcPts val="800"/>
                        </a:spcAft>
                      </a:pPr>
                      <a:r>
                        <a:rPr lang="en-US" sz="1100" kern="100">
                          <a:effectLst/>
                          <a:latin typeface="Arial Narrow" panose="020B0606020202030204" pitchFamily="34" charset="0"/>
                        </a:rPr>
                        <a:t>Market Drayton Market Town Profile, Spring 2021 </a:t>
                      </a:r>
                    </a:p>
                    <a:p>
                      <a:pPr>
                        <a:lnSpc>
                          <a:spcPct val="107000"/>
                        </a:lnSpc>
                        <a:spcAft>
                          <a:spcPts val="800"/>
                        </a:spcAft>
                      </a:pPr>
                      <a:r>
                        <a:rPr lang="en-US" sz="1100" kern="100">
                          <a:effectLst/>
                          <a:latin typeface="Arial Narrow" panose="020B0606020202030204" pitchFamily="34" charset="0"/>
                        </a:rPr>
                        <a:t>Completed by Shropshire Council</a:t>
                      </a:r>
                      <a:endParaRPr lang="en-GB" sz="1100" kern="100">
                        <a:effectLst/>
                        <a:latin typeface="Arial Narrow" panose="020B0606020202030204" pitchFamily="34" charset="0"/>
                        <a:ea typeface="+mn-ea"/>
                        <a:cs typeface="Times New Roman" panose="02020603050405020304" pitchFamily="18" charset="0"/>
                      </a:endParaRPr>
                    </a:p>
                  </a:txBody>
                  <a:tcPr marL="55945" marR="55945" marT="0" marB="0"/>
                </a:tc>
                <a:tc>
                  <a:txBody>
                    <a:bodyPr/>
                    <a:lstStyle/>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Market Drayton is on the Shropshire Union Canal and on Regional Cycle Route 75.</a:t>
                      </a:r>
                    </a:p>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In 1245 King Henry III granted a charter for a weekly Wednesday Market.</a:t>
                      </a:r>
                    </a:p>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The town is famous for its gingerbread and has been home to gingerbread for 200 years.</a:t>
                      </a:r>
                    </a:p>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Adding to a strong food and drink culture, Muller Dairy, Palethorpes Pie factory and Joules Brewery are nearby and are large employers in the area.</a:t>
                      </a:r>
                    </a:p>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Retail plays an important role in the economy of Market Drayton, providing everyday amenities and shopping for local residents and serving as a shopping hub for the hinterland of the market town.</a:t>
                      </a:r>
                    </a:p>
                    <a:p>
                      <a:pPr marL="171450" indent="-171450">
                        <a:lnSpc>
                          <a:spcPct val="100000"/>
                        </a:lnSpc>
                        <a:spcAft>
                          <a:spcPts val="0"/>
                        </a:spcAft>
                        <a:buFont typeface="Arial" panose="020B0604020202020204" pitchFamily="34" charset="0"/>
                        <a:buChar char="•"/>
                      </a:pPr>
                      <a:r>
                        <a:rPr lang="en-US" sz="1100" kern="100">
                          <a:effectLst/>
                          <a:latin typeface="Arial Narrow" panose="020B0606020202030204" pitchFamily="34" charset="0"/>
                          <a:ea typeface="+mn-ea"/>
                          <a:cs typeface="Times New Roman" panose="02020603050405020304" pitchFamily="18" charset="0"/>
                        </a:rPr>
                        <a:t>Established events programme and popular venue.</a:t>
                      </a:r>
                      <a:endParaRPr lang="en-GB" sz="1100" kern="100">
                        <a:effectLst/>
                        <a:latin typeface="Arial Narrow" panose="020B0606020202030204" pitchFamily="34" charset="0"/>
                        <a:ea typeface="+mn-ea"/>
                        <a:cs typeface="Times New Roman" panose="02020603050405020304" pitchFamily="18" charset="0"/>
                      </a:endParaRPr>
                    </a:p>
                  </a:txBody>
                  <a:tcPr marL="55945" marR="55945" marT="0" marB="0"/>
                </a:tc>
                <a:extLst>
                  <a:ext uri="{0D108BD9-81ED-4DB2-BD59-A6C34878D82A}">
                    <a16:rowId xmlns:a16="http://schemas.microsoft.com/office/drawing/2014/main" val="522912179"/>
                  </a:ext>
                </a:extLst>
              </a:tr>
            </a:tbl>
          </a:graphicData>
        </a:graphic>
      </p:graphicFrame>
    </p:spTree>
    <p:extLst>
      <p:ext uri="{BB962C8B-B14F-4D97-AF65-F5344CB8AC3E}">
        <p14:creationId xmlns:p14="http://schemas.microsoft.com/office/powerpoint/2010/main" val="4062760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4" y="1922463"/>
            <a:ext cx="6127751" cy="4007557"/>
          </a:xfrm>
        </p:spPr>
        <p:txBody>
          <a:bodyPr numCol="1">
            <a:noAutofit/>
          </a:bodyPr>
          <a:lstStyle/>
          <a:p>
            <a:pPr marL="0" indent="0">
              <a:spcBef>
                <a:spcPts val="300"/>
              </a:spcBef>
              <a:spcAft>
                <a:spcPts val="300"/>
              </a:spcAft>
            </a:pPr>
            <a:r>
              <a:rPr lang="en-GB"/>
              <a:t>Market Drayton is recognised as one of the major (principal) centres in the county, and whilst it may not be referenced as often or as dedicated as Shrewsbury, it is seen as important.</a:t>
            </a:r>
          </a:p>
          <a:p>
            <a:pPr marL="0" indent="0">
              <a:spcBef>
                <a:spcPts val="300"/>
              </a:spcBef>
              <a:spcAft>
                <a:spcPts val="300"/>
              </a:spcAft>
            </a:pPr>
            <a:r>
              <a:rPr lang="en-GB"/>
              <a:t>The town is a major employment centre, providing circa 5,500 jobs for its residents and significant inward commuting.</a:t>
            </a:r>
          </a:p>
          <a:p>
            <a:pPr marL="0" indent="0">
              <a:spcBef>
                <a:spcPts val="300"/>
              </a:spcBef>
              <a:spcAft>
                <a:spcPts val="300"/>
              </a:spcAft>
            </a:pPr>
            <a:r>
              <a:rPr lang="en-GB"/>
              <a:t>The immediate resident population is only circa 12,500 however the town does appeal to a wider catchment of at least 70,000 and up to 107,000.</a:t>
            </a:r>
          </a:p>
          <a:p>
            <a:pPr marL="0" indent="0">
              <a:spcBef>
                <a:spcPts val="300"/>
              </a:spcBef>
              <a:spcAft>
                <a:spcPts val="300"/>
              </a:spcAft>
            </a:pPr>
            <a:r>
              <a:rPr lang="en-GB"/>
              <a:t>The town is also close to and part of several important tourism and visitor destinations, although this is not very noticeable in the town centre. </a:t>
            </a:r>
          </a:p>
          <a:p>
            <a:pPr marL="0" indent="0">
              <a:spcBef>
                <a:spcPts val="300"/>
              </a:spcBef>
              <a:spcAft>
                <a:spcPts val="300"/>
              </a:spcAft>
            </a:pPr>
            <a:r>
              <a:rPr lang="en-GB"/>
              <a:t>The town has a strong independent offer, lots of smaller shop units, and prior to the closure of Wilko / Argos a fairly low percentage of selling space vacancy level, number of units more so.</a:t>
            </a:r>
          </a:p>
          <a:p>
            <a:pPr marL="0" indent="0">
              <a:spcBef>
                <a:spcPts val="300"/>
              </a:spcBef>
              <a:spcAft>
                <a:spcPts val="300"/>
              </a:spcAft>
            </a:pPr>
            <a:r>
              <a:rPr lang="en-GB"/>
              <a:t>The town also benefits from a good community led leisure, culture arts offer at Festival Drayton, and a good selection of annual events, from Ginger &amp; spice, to Rock &amp; Bowl Festival, to the 10K Road run and Art Fest.</a:t>
            </a:r>
          </a:p>
          <a:p>
            <a:pPr marL="0" indent="0">
              <a:spcBef>
                <a:spcPts val="300"/>
              </a:spcBef>
              <a:spcAft>
                <a:spcPts val="300"/>
              </a:spcAft>
            </a:pPr>
            <a:r>
              <a:rPr lang="en-GB"/>
              <a:t>The town has lots of residential already as part of the town centre, although this may also be reducing the impact of the offer.</a:t>
            </a:r>
          </a:p>
          <a:p>
            <a:pPr marL="0" indent="0">
              <a:spcBef>
                <a:spcPts val="300"/>
              </a:spcBef>
              <a:spcAft>
                <a:spcPts val="300"/>
              </a:spcAft>
            </a:pPr>
            <a:r>
              <a:rPr lang="en-GB"/>
              <a:t>The wider policy direction outlines lots of policies that will help the town centre, or indeed the town centre could help to deliver.</a:t>
            </a:r>
          </a:p>
          <a:p>
            <a:pPr marL="0" indent="0">
              <a:spcBef>
                <a:spcPts val="300"/>
              </a:spcBef>
              <a:spcAft>
                <a:spcPts val="300"/>
              </a:spcAft>
            </a:pPr>
            <a:r>
              <a:rPr lang="en-GB"/>
              <a:t>There is lots of good information available, the key is to use it to attract more businesses and investment into the town.</a:t>
            </a:r>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6.5	</a:t>
            </a:r>
            <a:r>
              <a:rPr lang="en-GB" sz="1100" b="1">
                <a:solidFill>
                  <a:srgbClr val="4F81BD"/>
                </a:solidFill>
              </a:rPr>
              <a:t>Summary and Key Take Outs</a:t>
            </a: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6.0	Resident Information and Wider Context </a:t>
            </a:r>
            <a:endParaRPr kumimoji="0" lang="en-GB"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A761FBD8-9D06-9988-5AF4-B97251621907}"/>
              </a:ext>
            </a:extLst>
          </p:cNvPr>
          <p:cNvSpPr txBox="1"/>
          <p:nvPr/>
        </p:nvSpPr>
        <p:spPr>
          <a:xfrm>
            <a:off x="6719550" y="3953402"/>
            <a:ext cx="1772141" cy="5078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Tamworth Borough Council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Local Plan 2006-2031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Bold"/>
                <a:ea typeface="+mn-ea"/>
                <a:cs typeface="+mn-cs"/>
              </a:rPr>
              <a:t>Adopted February 2016</a:t>
            </a:r>
            <a:endParaRPr kumimoji="0" lang="en-GB" sz="9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96266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560D-32FA-4B0B-9EC0-07B9929E86FE}"/>
              </a:ext>
            </a:extLst>
          </p:cNvPr>
          <p:cNvSpPr>
            <a:spLocks noGrp="1"/>
          </p:cNvSpPr>
          <p:nvPr>
            <p:ph type="title"/>
          </p:nvPr>
        </p:nvSpPr>
        <p:spPr/>
        <p:txBody>
          <a:bodyPr/>
          <a:lstStyle/>
          <a:p>
            <a:r>
              <a:rPr lang="en-US" sz="2400">
                <a:solidFill>
                  <a:schemeClr val="tx1">
                    <a:lumMod val="50000"/>
                    <a:lumOff val="50000"/>
                  </a:schemeClr>
                </a:solidFill>
              </a:rPr>
              <a:t>Market Drayton Town Centre - Strategy &amp; Action Plan</a:t>
            </a:r>
            <a:endParaRPr lang="en-GB"/>
          </a:p>
        </p:txBody>
      </p:sp>
      <p:sp>
        <p:nvSpPr>
          <p:cNvPr id="6" name="Content Placeholder 5">
            <a:extLst>
              <a:ext uri="{FF2B5EF4-FFF2-40B4-BE49-F238E27FC236}">
                <a16:creationId xmlns:a16="http://schemas.microsoft.com/office/drawing/2014/main" id="{7163CB2D-B43D-40FD-BB80-31136D8B34A8}"/>
              </a:ext>
            </a:extLst>
          </p:cNvPr>
          <p:cNvSpPr>
            <a:spLocks noGrp="1"/>
          </p:cNvSpPr>
          <p:nvPr>
            <p:ph idx="1"/>
          </p:nvPr>
        </p:nvSpPr>
        <p:spPr>
          <a:xfrm>
            <a:off x="784225" y="1926000"/>
            <a:ext cx="8033849" cy="3913486"/>
          </a:xfrm>
        </p:spPr>
        <p:txBody>
          <a:bodyPr numCol="1"/>
          <a:lstStyle/>
          <a:p>
            <a:pPr marL="0" indent="0">
              <a:spcBef>
                <a:spcPts val="0"/>
              </a:spcBef>
            </a:pPr>
            <a:r>
              <a:rPr lang="en-GB" sz="1100">
                <a:effectLst/>
                <a:latin typeface="Arial Narrow" panose="020B0606020202030204" pitchFamily="34" charset="0"/>
                <a:ea typeface="Calibri" panose="020F0502020204030204" pitchFamily="34" charset="0"/>
                <a:cs typeface="Times New Roman" panose="02020603050405020304" pitchFamily="18" charset="0"/>
              </a:rPr>
              <a:t>The core workstreams of the study are mapped out below:</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p>
            <a:pPr marL="268288" lvl="0" indent="-268288">
              <a:spcAft>
                <a:spcPts val="0"/>
              </a:spcAft>
              <a:buFont typeface="+mj-lt"/>
              <a:buAutoNum type="arabicPeriod"/>
            </a:pPr>
            <a:r>
              <a:rPr lang="en-GB" sz="1100" b="1">
                <a:effectLst/>
                <a:latin typeface="Arial Narrow" panose="020B0606020202030204" pitchFamily="34" charset="0"/>
                <a:ea typeface="Calibri" panose="020F0502020204030204" pitchFamily="34" charset="0"/>
                <a:cs typeface="Times New Roman" panose="02020603050405020304" pitchFamily="18" charset="0"/>
              </a:rPr>
              <a:t>Immersion </a:t>
            </a:r>
            <a:r>
              <a:rPr lang="en-GB" sz="1100">
                <a:effectLst/>
                <a:latin typeface="Arial Narrow" panose="020B0606020202030204" pitchFamily="34" charset="0"/>
                <a:ea typeface="Calibri" panose="020F0502020204030204" pitchFamily="34" charset="0"/>
                <a:cs typeface="Times New Roman" panose="02020603050405020304" pitchFamily="18" charset="0"/>
              </a:rPr>
              <a:t>- </a:t>
            </a:r>
            <a:r>
              <a:rPr lang="en-US"/>
              <a:t>Included </a:t>
            </a:r>
            <a:r>
              <a:rPr lang="en-US" sz="1100" i="0" u="none" strike="noStrike" baseline="0">
                <a:latin typeface="Arial Narrow" panose="020B0606020202030204" pitchFamily="34" charset="0"/>
              </a:rPr>
              <a:t>information collation, stakeholder contacts and contact protocols, stakeholder survey and business survey methodologies, timetable </a:t>
            </a:r>
            <a:r>
              <a:rPr lang="en-US" sz="1100" b="0" i="0" u="none" strike="noStrike" baseline="0">
                <a:latin typeface="Arial Narrow" panose="020B0606020202030204" pitchFamily="34" charset="0"/>
              </a:rPr>
              <a:t>and sequence.</a:t>
            </a:r>
          </a:p>
          <a:p>
            <a:pPr marL="268288" indent="-268288">
              <a:spcAft>
                <a:spcPts val="0"/>
              </a:spcAft>
              <a:buFont typeface="+mj-lt"/>
              <a:buAutoNum type="arabicPeriod"/>
            </a:pPr>
            <a:r>
              <a:rPr lang="en-GB" sz="1100" b="1">
                <a:effectLst/>
                <a:latin typeface="Arial Narrow" panose="020B0606020202030204" pitchFamily="34" charset="0"/>
                <a:ea typeface="Calibri" panose="020F0502020204030204" pitchFamily="34" charset="0"/>
                <a:cs typeface="Times New Roman" panose="02020603050405020304" pitchFamily="18" charset="0"/>
              </a:rPr>
              <a:t>Information and Policy Review </a:t>
            </a:r>
            <a:r>
              <a:rPr lang="en-GB" sz="1100">
                <a:effectLst/>
                <a:latin typeface="Arial Narrow" panose="020B0606020202030204" pitchFamily="34" charset="0"/>
                <a:ea typeface="Calibri" panose="020F0502020204030204" pitchFamily="34" charset="0"/>
                <a:cs typeface="Times New Roman" panose="02020603050405020304" pitchFamily="18" charset="0"/>
              </a:rPr>
              <a:t>- Desk based review of current Council policies and development / regeneration plans for the town.</a:t>
            </a:r>
            <a:endParaRPr lang="en-GB" sz="1100" b="1">
              <a:effectLst/>
              <a:latin typeface="Arial Narrow" panose="020B0606020202030204" pitchFamily="34" charset="0"/>
              <a:ea typeface="Calibri" panose="020F0502020204030204" pitchFamily="34" charset="0"/>
              <a:cs typeface="Times New Roman" panose="02020603050405020304" pitchFamily="18" charset="0"/>
            </a:endParaRPr>
          </a:p>
          <a:p>
            <a:pPr marL="268288" indent="-268288">
              <a:spcAft>
                <a:spcPts val="0"/>
              </a:spcAft>
              <a:buFont typeface="+mj-lt"/>
              <a:buAutoNum type="arabicPeriod"/>
            </a:pPr>
            <a:r>
              <a:rPr lang="en-US" sz="1100" b="1">
                <a:effectLst/>
                <a:latin typeface="Arial Narrow" panose="020B0606020202030204" pitchFamily="34" charset="0"/>
                <a:ea typeface="Calibri" panose="020F0502020204030204" pitchFamily="34" charset="0"/>
                <a:cs typeface="Times New Roman" panose="02020603050405020304" pitchFamily="18" charset="0"/>
              </a:rPr>
              <a:t>Town Centre Business Survey</a:t>
            </a:r>
            <a:r>
              <a:rPr lang="en-GB" sz="1100" b="1">
                <a:effectLst/>
                <a:latin typeface="Arial Narrow" panose="020B0606020202030204" pitchFamily="34" charset="0"/>
                <a:ea typeface="Calibri" panose="020F0502020204030204" pitchFamily="34" charset="0"/>
                <a:cs typeface="Times New Roman" panose="02020603050405020304" pitchFamily="18" charset="0"/>
              </a:rPr>
              <a:t> </a:t>
            </a:r>
            <a:r>
              <a:rPr lang="en-GB" sz="1100">
                <a:effectLst/>
                <a:latin typeface="Arial Narrow" panose="020B0606020202030204" pitchFamily="34" charset="0"/>
                <a:ea typeface="Calibri" panose="020F0502020204030204" pitchFamily="34" charset="0"/>
                <a:cs typeface="Times New Roman" panose="02020603050405020304" pitchFamily="18" charset="0"/>
              </a:rPr>
              <a:t>- All customer facing businesses, independent, confidential, high response rate, essential performance KPI’s and baseline information. </a:t>
            </a:r>
          </a:p>
          <a:p>
            <a:pPr marL="268288" lvl="0" indent="-268288">
              <a:spcAft>
                <a:spcPts val="0"/>
              </a:spcAft>
              <a:buFont typeface="+mj-lt"/>
              <a:buAutoNum type="arabicPeriod"/>
            </a:pPr>
            <a:r>
              <a:rPr lang="en-US" sz="1100" b="1"/>
              <a:t>Place and Retail Review </a:t>
            </a:r>
            <a:r>
              <a:rPr lang="en-US" b="1"/>
              <a:t>- </a:t>
            </a:r>
            <a:r>
              <a:rPr lang="en-US" sz="1100"/>
              <a:t>Objective review, looking at offer, mix, attractors, retail and non-retail, environment, customer experience, facilities, access, transport, workplace, employment, community facilities and integration to community, to provide baseline information. </a:t>
            </a:r>
            <a:endParaRPr lang="en-US" sz="1100" b="0" i="0" u="none" strike="noStrike" baseline="0">
              <a:latin typeface="Arial Narrow" panose="020B0606020202030204" pitchFamily="34" charset="0"/>
            </a:endParaRPr>
          </a:p>
          <a:p>
            <a:pPr marL="268288" lvl="0" indent="-268288">
              <a:spcAft>
                <a:spcPts val="0"/>
              </a:spcAft>
              <a:buFont typeface="+mj-lt"/>
              <a:buAutoNum type="arabicPeriod"/>
            </a:pPr>
            <a:r>
              <a:rPr lang="en-US" b="1"/>
              <a:t>Stakeholder Engagement </a:t>
            </a:r>
            <a:r>
              <a:rPr lang="en-US" sz="1100"/>
              <a:t>-</a:t>
            </a:r>
            <a:r>
              <a:rPr lang="en-US" b="1"/>
              <a:t> </a:t>
            </a:r>
            <a:r>
              <a:rPr lang="en-US" sz="1100" i="0" u="none" strike="noStrike" baseline="0">
                <a:latin typeface="Arial Narrow" panose="020B0606020202030204" pitchFamily="34" charset="0"/>
              </a:rPr>
              <a:t>Individual </a:t>
            </a:r>
            <a:r>
              <a:rPr lang="en-US" sz="1100" b="0" i="0" u="none" strike="noStrike" baseline="0">
                <a:latin typeface="Arial Narrow" panose="020B0606020202030204" pitchFamily="34" charset="0"/>
              </a:rPr>
              <a:t>contact via personal email and online, targeting stakeholders as supplied by client project team.</a:t>
            </a:r>
          </a:p>
          <a:p>
            <a:pPr marL="268288" lvl="0" indent="-268288">
              <a:spcAft>
                <a:spcPts val="0"/>
              </a:spcAft>
              <a:buFont typeface="+mj-lt"/>
              <a:buAutoNum type="arabicPeriod"/>
            </a:pPr>
            <a:r>
              <a:rPr lang="en-US" b="1"/>
              <a:t>Customer and Resident Needs Assessment </a:t>
            </a:r>
            <a:r>
              <a:rPr lang="en-US"/>
              <a:t>- Review of available customer profile and lifestyle information, including growth in customer numbers</a:t>
            </a:r>
            <a:endParaRPr lang="en-US" sz="1100" b="0" i="0" u="none" strike="noStrike" baseline="0">
              <a:latin typeface="Arial Narrow" panose="020B0606020202030204" pitchFamily="34" charset="0"/>
            </a:endParaRPr>
          </a:p>
          <a:p>
            <a:pPr marL="268288" lvl="0" indent="-268288">
              <a:spcAft>
                <a:spcPts val="0"/>
              </a:spcAft>
              <a:buFont typeface="+mj-lt"/>
              <a:buAutoNum type="arabicPeriod"/>
            </a:pPr>
            <a:r>
              <a:rPr lang="en-US" sz="1100" b="1"/>
              <a:t>Town Centre Trends and Benchmark Locations Reviews</a:t>
            </a:r>
            <a:r>
              <a:rPr lang="en-US" sz="1100"/>
              <a:t> - R</a:t>
            </a:r>
            <a:r>
              <a:rPr lang="en-US" sz="1100" b="0" i="0" u="none" strike="noStrike" baseline="0">
                <a:latin typeface="Arial Narrow" panose="020B0606020202030204" pitchFamily="34" charset="0"/>
              </a:rPr>
              <a:t>eview of emerging trends affecting how consumers shop at and use centres, as well as review of </a:t>
            </a:r>
            <a:r>
              <a:rPr lang="en-US"/>
              <a:t>identified</a:t>
            </a:r>
            <a:r>
              <a:rPr lang="en-US" sz="1100" b="0" i="0" u="none" strike="noStrike" baseline="0">
                <a:latin typeface="Arial Narrow" panose="020B0606020202030204" pitchFamily="34" charset="0"/>
              </a:rPr>
              <a:t> benchmark / exemplar places elsewhere in the UK.</a:t>
            </a:r>
          </a:p>
          <a:p>
            <a:pPr marL="268288" lvl="0" indent="-268288">
              <a:spcAft>
                <a:spcPts val="0"/>
              </a:spcAft>
              <a:buFont typeface="+mj-lt"/>
              <a:buAutoNum type="arabicPeriod"/>
            </a:pPr>
            <a:r>
              <a:rPr lang="en-US" sz="1100" b="1"/>
              <a:t>Analysis and Conclusions </a:t>
            </a:r>
            <a:r>
              <a:rPr lang="en-US" sz="1100"/>
              <a:t>-</a:t>
            </a:r>
            <a:r>
              <a:rPr lang="en-US"/>
              <a:t> Analysis of individual research area findings and collective analysis.</a:t>
            </a:r>
            <a:endParaRPr lang="en-US" sz="1100"/>
          </a:p>
          <a:p>
            <a:pPr marL="0" lvl="0" indent="0">
              <a:spcBef>
                <a:spcPts val="1200"/>
              </a:spcBef>
              <a:spcAft>
                <a:spcPts val="0"/>
              </a:spcAft>
            </a:pPr>
            <a:r>
              <a:rPr lang="en-GB"/>
              <a:t>Detailed analysis and interpretation of the findings of all workstreams to provide the following core outputs (as detailed in the briefing discussions, proposal documentation and subsequent email confirmation)</a:t>
            </a:r>
            <a:r>
              <a:rPr lang="en-US"/>
              <a:t>:</a:t>
            </a:r>
          </a:p>
          <a:p>
            <a:pPr marL="342900" lvl="0" indent="-166688" algn="just">
              <a:spcBef>
                <a:spcPts val="600"/>
              </a:spcBef>
              <a:spcAft>
                <a:spcPts val="0"/>
              </a:spcAft>
              <a:buFont typeface="Arial" panose="020B0604020202020204" pitchFamily="34" charset="0"/>
              <a:buChar char="•"/>
            </a:pPr>
            <a:r>
              <a:rPr lang="en-US"/>
              <a:t>Market Drayton Town Centre Vision and Strategy </a:t>
            </a:r>
          </a:p>
          <a:p>
            <a:pPr marL="342900" lvl="0" indent="-166688" algn="just">
              <a:spcBef>
                <a:spcPts val="600"/>
              </a:spcBef>
              <a:spcAft>
                <a:spcPts val="0"/>
              </a:spcAft>
              <a:buFont typeface="Arial" panose="020B0604020202020204" pitchFamily="34" charset="0"/>
              <a:buChar char="•"/>
            </a:pPr>
            <a:r>
              <a:rPr lang="en-US"/>
              <a:t>Market Drayton Town Centre Action Plan</a:t>
            </a:r>
          </a:p>
        </p:txBody>
      </p:sp>
      <p:sp>
        <p:nvSpPr>
          <p:cNvPr id="5" name="Content Placeholder 2">
            <a:extLst>
              <a:ext uri="{FF2B5EF4-FFF2-40B4-BE49-F238E27FC236}">
                <a16:creationId xmlns:a16="http://schemas.microsoft.com/office/drawing/2014/main" id="{D4753FDD-5CF7-430F-9302-EE32C55B03A3}"/>
              </a:ext>
            </a:extLst>
          </p:cNvPr>
          <p:cNvSpPr txBox="1">
            <a:spLocks/>
          </p:cNvSpPr>
          <p:nvPr/>
        </p:nvSpPr>
        <p:spPr>
          <a:xfrm>
            <a:off x="803963" y="1440019"/>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2.0 	Project Overview</a:t>
            </a:r>
          </a:p>
        </p:txBody>
      </p:sp>
      <p:sp>
        <p:nvSpPr>
          <p:cNvPr id="8" name="Content Placeholder 2">
            <a:extLst>
              <a:ext uri="{FF2B5EF4-FFF2-40B4-BE49-F238E27FC236}">
                <a16:creationId xmlns:a16="http://schemas.microsoft.com/office/drawing/2014/main" id="{E6BD281A-AC44-DA7C-4F3D-7AAC246D7942}"/>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2.2	Project Methodology and Outputs</a:t>
            </a:r>
          </a:p>
        </p:txBody>
      </p:sp>
    </p:spTree>
    <p:extLst>
      <p:ext uri="{BB962C8B-B14F-4D97-AF65-F5344CB8AC3E}">
        <p14:creationId xmlns:p14="http://schemas.microsoft.com/office/powerpoint/2010/main" val="130899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0394" y="2963175"/>
            <a:ext cx="7258000" cy="1080120"/>
          </a:xfrm>
        </p:spPr>
        <p:txBody>
          <a:bodyPr/>
          <a:lstStyle/>
          <a:p>
            <a:r>
              <a:rPr lang="en-GB"/>
              <a:t>Trends &amp; Benchmark </a:t>
            </a:r>
            <a:br>
              <a:rPr lang="en-GB"/>
            </a:br>
            <a:r>
              <a:rPr lang="en-GB"/>
              <a:t>Centres Review</a:t>
            </a:r>
          </a:p>
        </p:txBody>
      </p:sp>
    </p:spTree>
    <p:extLst>
      <p:ext uri="{BB962C8B-B14F-4D97-AF65-F5344CB8AC3E}">
        <p14:creationId xmlns:p14="http://schemas.microsoft.com/office/powerpoint/2010/main" val="4017018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Text Placeholder 2">
            <a:extLst>
              <a:ext uri="{FF2B5EF4-FFF2-40B4-BE49-F238E27FC236}">
                <a16:creationId xmlns:a16="http://schemas.microsoft.com/office/drawing/2014/main" id="{C0147BB9-CC59-43EA-AAEE-F5D169C5240E}"/>
              </a:ext>
            </a:extLst>
          </p:cNvPr>
          <p:cNvSpPr txBox="1">
            <a:spLocks noGrp="1"/>
          </p:cNvSpPr>
          <p:nvPr>
            <p:ph idx="1"/>
          </p:nvPr>
        </p:nvSpPr>
        <p:spPr>
          <a:xfrm>
            <a:off x="792163" y="1916112"/>
            <a:ext cx="5795962" cy="3961159"/>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20000"/>
              </a:spcBef>
              <a:buNone/>
            </a:pPr>
            <a:r>
              <a:rPr lang="en-GB" sz="1100"/>
              <a:t>This section includes a detailed review of recent trends, it has been compiled to provide an overview of the current, dominant trends affecting the wider ‘retail’ sector and centres, be they local, town and city.  This is based on extensive reviews of published research, reports, articles and insight from industry leaders and our own project experience. Note the term ‘retail’ is used as a short description for the complete range of typical town centre customer facing businesses, including shops, cafes, leisure, service providers and hospitality businesses.</a:t>
            </a:r>
          </a:p>
          <a:p>
            <a:pPr marL="0" indent="0">
              <a:spcBef>
                <a:spcPct val="20000"/>
              </a:spcBef>
              <a:buNone/>
            </a:pPr>
            <a:r>
              <a:rPr lang="en-GB" sz="1100" b="1"/>
              <a:t>We have provided a summary of what it means for Market Drayton at the end of the section.</a:t>
            </a:r>
          </a:p>
          <a:p>
            <a:pPr marL="0" indent="0">
              <a:spcBef>
                <a:spcPct val="20000"/>
              </a:spcBef>
              <a:buNone/>
            </a:pPr>
            <a:r>
              <a:rPr lang="en-GB" sz="1100"/>
              <a:t>The monitoring and reporting of trends is an established research workstream, one that is included in all of our ‘place’ projects, be it local, town or city centres, or even markets and non-traditional centres. For this project we have revisited our existing information sources and included the more recent post Covid information.  </a:t>
            </a:r>
          </a:p>
          <a:p>
            <a:pPr marL="0" indent="0">
              <a:spcBef>
                <a:spcPct val="20000"/>
              </a:spcBef>
              <a:buNone/>
            </a:pPr>
            <a:r>
              <a:rPr lang="en-GB" sz="1100"/>
              <a:t>This broad research approach has enabled us to collate the views of a wide audience from industry leading bodies such as the ATCM, </a:t>
            </a:r>
            <a:r>
              <a:rPr lang="en-GB" sz="1100" err="1"/>
              <a:t>Revo</a:t>
            </a:r>
            <a:r>
              <a:rPr lang="en-GB" sz="1100"/>
              <a:t> and Institute of Place Management; to research and insight specialists including Deloitte, PwC, Dunnhumby and McKinsey; to retail property and planning specialists, government bodies and other industry specialists.</a:t>
            </a:r>
          </a:p>
          <a:p>
            <a:pPr marL="0" indent="0">
              <a:spcBef>
                <a:spcPct val="20000"/>
              </a:spcBef>
              <a:buNone/>
            </a:pPr>
            <a:r>
              <a:rPr lang="en-GB" sz="1100"/>
              <a:t>The retail landscape has and continues to evolve and change – it remains in a state of flux.  A clear understanding of what is, has and continues to drive change will help underpin a future successful town / city centre strategy. Covid has accelerated many of the trends that were already evident.</a:t>
            </a:r>
          </a:p>
          <a:p>
            <a:pPr marL="0" indent="0">
              <a:spcBef>
                <a:spcPct val="20000"/>
              </a:spcBef>
              <a:buNone/>
            </a:pPr>
            <a:r>
              <a:rPr lang="en-GB" sz="1100"/>
              <a:t>Going forward the ability for places to adapt and react quickly and readily to these changes will be one of the keys to future success. Humans are social animals. Towns and cities will continue in the future to play an essential role in encouraging consumers to meet, eat, shop and play. </a:t>
            </a:r>
          </a:p>
          <a:p>
            <a:pPr marL="0" indent="0" fontAlgn="auto">
              <a:buNone/>
            </a:pPr>
            <a:endParaRPr lang="en-GB"/>
          </a:p>
        </p:txBody>
      </p:sp>
      <p:sp>
        <p:nvSpPr>
          <p:cNvPr id="3" name="Content Placeholder 2">
            <a:extLst>
              <a:ext uri="{FF2B5EF4-FFF2-40B4-BE49-F238E27FC236}">
                <a16:creationId xmlns:a16="http://schemas.microsoft.com/office/drawing/2014/main" id="{553FC0FB-AF75-FE7B-62AF-D18805AAE54B}"/>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7.0	Trends and Benchmark Centres Review</a:t>
            </a:r>
            <a:endParaRPr lang="en-GB" sz="1100"/>
          </a:p>
        </p:txBody>
      </p:sp>
      <p:sp>
        <p:nvSpPr>
          <p:cNvPr id="4" name="Content Placeholder 2">
            <a:extLst>
              <a:ext uri="{FF2B5EF4-FFF2-40B4-BE49-F238E27FC236}">
                <a16:creationId xmlns:a16="http://schemas.microsoft.com/office/drawing/2014/main" id="{B2BC3782-C41B-E4D0-4CEB-11E1617D53A9}"/>
              </a:ext>
            </a:extLst>
          </p:cNvPr>
          <p:cNvSpPr txBox="1">
            <a:spLocks/>
          </p:cNvSpPr>
          <p:nvPr/>
        </p:nvSpPr>
        <p:spPr>
          <a:xfrm>
            <a:off x="803963" y="169368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7.1	Introduction</a:t>
            </a:r>
          </a:p>
        </p:txBody>
      </p:sp>
    </p:spTree>
    <p:extLst>
      <p:ext uri="{BB962C8B-B14F-4D97-AF65-F5344CB8AC3E}">
        <p14:creationId xmlns:p14="http://schemas.microsoft.com/office/powerpoint/2010/main" val="12119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0147BB9-CC59-43EA-AAEE-F5D169C5240E}"/>
              </a:ext>
            </a:extLst>
          </p:cNvPr>
          <p:cNvSpPr txBox="1">
            <a:spLocks noGrp="1"/>
          </p:cNvSpPr>
          <p:nvPr>
            <p:ph idx="1"/>
          </p:nvPr>
        </p:nvSpPr>
        <p:spPr>
          <a:xfrm>
            <a:off x="792160" y="1916112"/>
            <a:ext cx="6833757" cy="3961159"/>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a:t>Consumer behaviour continues to change and in the wake of technological advancements it is changing at a rapid pace.  Consumers are demanding ever increasing ‘convenience’ with shopping needing to be an ‘easy’ experience and “when it suits me”.  With the advent of the ‘connected consumer’, consumers want and expect to be able to buy anytime and anywhere.</a:t>
            </a:r>
          </a:p>
          <a:p>
            <a:pPr marL="0" indent="0">
              <a:buNone/>
            </a:pPr>
            <a:r>
              <a:rPr lang="en-GB" sz="1100"/>
              <a:t>Meanwhile discounters like Aldi and Lidl have reminded us of the benefits of ‘shopping around’ and not just for convenience goods, but in a general search for ‘value’.  Big food stores have also, in many ways become ‘too big to shop’ and take up too much time. Food operators have moved away from opening megastores but preferring the right size store for the right sized market.</a:t>
            </a:r>
          </a:p>
          <a:p>
            <a:pPr marL="0" indent="0">
              <a:buNone/>
            </a:pPr>
            <a:r>
              <a:rPr lang="en-GB" sz="1100"/>
              <a:t>Whilst a great many businesses were negatively affected by the Covid Pandemic, those that adapted and responded, continued to provide high levels of service thrived and, in some cases, grew, prospered and expanded.  </a:t>
            </a:r>
          </a:p>
          <a:p>
            <a:pPr marL="0" indent="0">
              <a:buNone/>
            </a:pPr>
            <a:r>
              <a:rPr lang="en-GB" sz="1100"/>
              <a:t>This trend has also extended into other categories with retail giants such as IKEA, Decathlon and hardware operators opening small format stores responding to the consumer need for ease and convenience but also for smaller, specialised curated offers, and taking their offer to the consumer. </a:t>
            </a:r>
          </a:p>
          <a:p>
            <a:pPr marL="0" indent="0">
              <a:buNone/>
            </a:pPr>
            <a:r>
              <a:rPr lang="en-GB" sz="1100"/>
              <a:t>‘Ease of shopping’ extends to the full range of facilities in town / city centres, including ease of access, information provision, car parking and adjacencies / connectivity.  Customers are increasingly able to choose to go to a location, for many other reasons than the list of retail names present and the size of the stores they trade from. The boundaries between shopping and leisure are becoming ever more blurred, with opportunities to combine leisure, eating and drinking and to ‘make a day of it’ adding to the appeal of destinations.</a:t>
            </a:r>
          </a:p>
          <a:p>
            <a:pPr marL="0" indent="0">
              <a:buNone/>
            </a:pPr>
            <a:r>
              <a:rPr lang="en-GB" sz="1100"/>
              <a:t>Despite the ability of online to satisfy retail requirements quickly, consumers are increasingly looking for meaningful ‘experiences’ and personalisation; human interaction also remains an important factor.  </a:t>
            </a:r>
          </a:p>
          <a:p>
            <a:pPr marL="0" indent="0">
              <a:buNone/>
            </a:pPr>
            <a:r>
              <a:rPr lang="en-GB" sz="1100"/>
              <a:t>Consumers, even though overloaded with technology, are still visiting shops.  Understanding your customer base; anticipating what customers want and providing it to them is at the heart of any retail, town or city centre proposition. With consumer patterns for work, live and socialising constantly evolving, understanding and remembering the reasons to use or visit a place is even more important in today's economic climate.</a:t>
            </a:r>
          </a:p>
          <a:p>
            <a:pPr marL="0" indent="0">
              <a:buNone/>
            </a:pPr>
            <a:endParaRPr lang="en-GB" sz="1100"/>
          </a:p>
          <a:p>
            <a:pPr marL="0" indent="0">
              <a:spcBef>
                <a:spcPct val="20000"/>
              </a:spcBef>
              <a:buNone/>
            </a:pPr>
            <a:endParaRPr lang="en-GB" sz="1100"/>
          </a:p>
          <a:p>
            <a:pPr marL="0" indent="0" fontAlgn="auto">
              <a:buNone/>
            </a:pPr>
            <a:endParaRPr lang="en-GB"/>
          </a:p>
        </p:txBody>
      </p:sp>
      <p:sp>
        <p:nvSpPr>
          <p:cNvPr id="9" name="Title 1">
            <a:extLst>
              <a:ext uri="{FF2B5EF4-FFF2-40B4-BE49-F238E27FC236}">
                <a16:creationId xmlns:a16="http://schemas.microsoft.com/office/drawing/2014/main" id="{62B12109-C911-48CD-9B54-32F8F01C3626}"/>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2" name="Content Placeholder 2">
            <a:extLst>
              <a:ext uri="{FF2B5EF4-FFF2-40B4-BE49-F238E27FC236}">
                <a16:creationId xmlns:a16="http://schemas.microsoft.com/office/drawing/2014/main" id="{C5086661-075B-DD00-F9A3-9284DB4411F8}"/>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7.0	Trends and Benchmark Centres Review</a:t>
            </a:r>
            <a:endParaRPr lang="en-GB" sz="1100"/>
          </a:p>
        </p:txBody>
      </p:sp>
      <p:sp>
        <p:nvSpPr>
          <p:cNvPr id="3" name="Content Placeholder 2">
            <a:extLst>
              <a:ext uri="{FF2B5EF4-FFF2-40B4-BE49-F238E27FC236}">
                <a16:creationId xmlns:a16="http://schemas.microsoft.com/office/drawing/2014/main" id="{3EAD35A5-5096-1634-0EB0-0EC75E2CABDF}"/>
              </a:ext>
            </a:extLst>
          </p:cNvPr>
          <p:cNvSpPr txBox="1">
            <a:spLocks/>
          </p:cNvSpPr>
          <p:nvPr/>
        </p:nvSpPr>
        <p:spPr>
          <a:xfrm>
            <a:off x="803963" y="1693684"/>
            <a:ext cx="30476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7.2	Changes to Consumer Shopping &amp; Visit Patterns</a:t>
            </a:r>
          </a:p>
        </p:txBody>
      </p:sp>
    </p:spTree>
    <p:extLst>
      <p:ext uri="{BB962C8B-B14F-4D97-AF65-F5344CB8AC3E}">
        <p14:creationId xmlns:p14="http://schemas.microsoft.com/office/powerpoint/2010/main" val="2147507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0147BB9-CC59-43EA-AAEE-F5D169C5240E}"/>
              </a:ext>
            </a:extLst>
          </p:cNvPr>
          <p:cNvSpPr txBox="1">
            <a:spLocks noGrp="1"/>
          </p:cNvSpPr>
          <p:nvPr>
            <p:ph idx="1"/>
          </p:nvPr>
        </p:nvSpPr>
        <p:spPr>
          <a:xfrm>
            <a:off x="792162" y="1916112"/>
            <a:ext cx="6318851" cy="3961159"/>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a:t>The Covid Pandemic and ongoing economic challenge have combined to fundamentally shake the pillars of retail dynamics, especially in large town and city centres. The demise of many large established long term retail brands has shown how important it is to be able to adapt and evolve. The same can be expected for the places that businesses operate in.</a:t>
            </a:r>
          </a:p>
          <a:p>
            <a:pPr marL="0" indent="0">
              <a:buNone/>
            </a:pPr>
            <a:r>
              <a:rPr lang="en-GB" sz="1100"/>
              <a:t>It seems likely that retailers, service and food &amp; beverage operators will be much more flexible when choosing to open in new markets, be they re-occupied units, re-purposed units, subdivided units and even the occasional new unit! </a:t>
            </a:r>
          </a:p>
          <a:p>
            <a:pPr marL="0" indent="0">
              <a:buNone/>
            </a:pPr>
            <a:r>
              <a:rPr lang="en-GB" sz="1100"/>
              <a:t>There are also new players on the scene as even pure play (on-line only) operators and increasing numbers of consumer brands are seeing the benefit and potential to their brand of physical stores.  Retailers are increasingly exploring diversity in both store formats and retail channels as well as new product categories and ‘mix’ of categories. Large format store brands are opening smaller stores and small shop brands are increasing their store sizes.  </a:t>
            </a:r>
          </a:p>
          <a:p>
            <a:pPr marL="0" indent="0">
              <a:buNone/>
            </a:pPr>
            <a:r>
              <a:rPr lang="en-GB" sz="1100"/>
              <a:t>What is the new multichannel? - It’s best described as an emerging mix of all formats; town / city centre, online, mobile, home delivery, click and collect and out of town.  The biggest and most successful retailers offer the full set and, in some instances, different product categories are better suited to different channels. It is far more than simply ‘clicks or bricks’.</a:t>
            </a:r>
          </a:p>
          <a:p>
            <a:pPr marL="0" indent="0">
              <a:buNone/>
            </a:pPr>
            <a:r>
              <a:rPr lang="en-GB" sz="1100"/>
              <a:t>‘Retailers’ as a group now includes many other types of offer, such as F&amp;B which has seen considerable growth, with F&amp;B now an integral part of any retail offer.  F&amp;B and leisure will increasingly become a very important role in the appeal of town centres, enhancing the visit experience ‘beyond retail’.  This leisure role also provides another aspect of the ‘multi-functional town / city centre’ and thereby an additional reason to visit, while extending dwell time and encouraging social interaction. </a:t>
            </a:r>
          </a:p>
          <a:p>
            <a:pPr marL="0" indent="0">
              <a:buNone/>
            </a:pPr>
            <a:r>
              <a:rPr lang="en-GB" sz="1100"/>
              <a:t>Service providers, particularly beauty and personal grooming are also expanding in town and city centres.</a:t>
            </a:r>
          </a:p>
          <a:p>
            <a:pPr marL="0" indent="0">
              <a:buNone/>
            </a:pPr>
            <a:r>
              <a:rPr lang="en-GB" sz="1100"/>
              <a:t>One of the strongest growing sectors is the reuse and repair sector, with consumers demonstrating a keenness to stretch the extra mile out of a product, thus building on personal sustainability and mitigating the ‘throw away’ or disposable culture.</a:t>
            </a:r>
          </a:p>
          <a:p>
            <a:pPr marL="0" indent="0" fontAlgn="auto">
              <a:buNone/>
            </a:pPr>
            <a:endParaRPr lang="en-GB"/>
          </a:p>
        </p:txBody>
      </p:sp>
      <p:sp>
        <p:nvSpPr>
          <p:cNvPr id="10" name="Title 1">
            <a:extLst>
              <a:ext uri="{FF2B5EF4-FFF2-40B4-BE49-F238E27FC236}">
                <a16:creationId xmlns:a16="http://schemas.microsoft.com/office/drawing/2014/main" id="{057EFD1B-3B28-40B9-982E-F2FE89667A8A}"/>
              </a:ext>
            </a:extLst>
          </p:cNvPr>
          <p:cNvSpPr>
            <a:spLocks noGrp="1"/>
          </p:cNvSpPr>
          <p:nvPr>
            <p:ph type="title"/>
          </p:nvPr>
        </p:nvSpPr>
        <p:spPr>
          <a:xfrm>
            <a:off x="323528" y="274638"/>
            <a:ext cx="8701342"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2" name="Content Placeholder 2">
            <a:extLst>
              <a:ext uri="{FF2B5EF4-FFF2-40B4-BE49-F238E27FC236}">
                <a16:creationId xmlns:a16="http://schemas.microsoft.com/office/drawing/2014/main" id="{A423D74F-3C52-36A2-2AEA-7DCFE0EC4A8F}"/>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7.0	Trends and Benchmark Centres Review</a:t>
            </a:r>
            <a:endParaRPr lang="en-GB" sz="1100"/>
          </a:p>
        </p:txBody>
      </p:sp>
      <p:sp>
        <p:nvSpPr>
          <p:cNvPr id="3" name="Content Placeholder 2">
            <a:extLst>
              <a:ext uri="{FF2B5EF4-FFF2-40B4-BE49-F238E27FC236}">
                <a16:creationId xmlns:a16="http://schemas.microsoft.com/office/drawing/2014/main" id="{8B9CF34F-C3BB-1C07-F81A-A130BBE1643A}"/>
              </a:ext>
            </a:extLst>
          </p:cNvPr>
          <p:cNvSpPr txBox="1">
            <a:spLocks/>
          </p:cNvSpPr>
          <p:nvPr/>
        </p:nvSpPr>
        <p:spPr>
          <a:xfrm>
            <a:off x="803963" y="1693684"/>
            <a:ext cx="30476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7.3	Retailer Trends</a:t>
            </a:r>
          </a:p>
        </p:txBody>
      </p:sp>
    </p:spTree>
    <p:extLst>
      <p:ext uri="{BB962C8B-B14F-4D97-AF65-F5344CB8AC3E}">
        <p14:creationId xmlns:p14="http://schemas.microsoft.com/office/powerpoint/2010/main" val="1672066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Text Placeholder 2">
            <a:extLst>
              <a:ext uri="{FF2B5EF4-FFF2-40B4-BE49-F238E27FC236}">
                <a16:creationId xmlns:a16="http://schemas.microsoft.com/office/drawing/2014/main" id="{C0147BB9-CC59-43EA-AAEE-F5D169C5240E}"/>
              </a:ext>
            </a:extLst>
          </p:cNvPr>
          <p:cNvSpPr txBox="1">
            <a:spLocks noGrp="1"/>
          </p:cNvSpPr>
          <p:nvPr>
            <p:ph idx="1"/>
          </p:nvPr>
        </p:nvSpPr>
        <p:spPr>
          <a:xfrm>
            <a:off x="792162" y="1916112"/>
            <a:ext cx="7934587" cy="3961159"/>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a:t>Over the last 3 years, The Retail Group has been helping many independent businesses adapt their trading model, to survive and thrive. We have helped over 300 business directly through a combination of 1-2-1 support (in person or virtual) as well as virtual group workshops. We have also surveyed over 2,000 town centre businesses (of all shapes, sizes and categories) probing specifically how shopping patterns have changed.</a:t>
            </a:r>
          </a:p>
          <a:p>
            <a:pPr marL="0" indent="0">
              <a:buNone/>
            </a:pPr>
            <a:r>
              <a:rPr lang="en-GB" sz="1100"/>
              <a:t>The contributions and feedback we have received have been incredibly insightful and rewarding in regards how consumers now shop in local centres and market towns. This includes:</a:t>
            </a:r>
          </a:p>
          <a:p>
            <a:pPr marL="176213" indent="-176213">
              <a:spcBef>
                <a:spcPts val="100"/>
              </a:spcBef>
              <a:spcAft>
                <a:spcPts val="100"/>
              </a:spcAft>
              <a:defRPr/>
            </a:pPr>
            <a:r>
              <a:rPr lang="en-GB" sz="1100">
                <a:solidFill>
                  <a:prstClr val="black"/>
                </a:solidFill>
              </a:rPr>
              <a:t>Shoppers are typically visiting local centres in smaller groups / party sizes.</a:t>
            </a:r>
          </a:p>
          <a:p>
            <a:pPr marL="176213" indent="-176213">
              <a:spcBef>
                <a:spcPts val="100"/>
              </a:spcBef>
              <a:spcAft>
                <a:spcPts val="100"/>
              </a:spcAft>
              <a:defRPr/>
            </a:pPr>
            <a:r>
              <a:rPr lang="en-GB" sz="1100">
                <a:solidFill>
                  <a:prstClr val="black"/>
                </a:solidFill>
              </a:rPr>
              <a:t>The frequency of visit and usage of local centres has improved, but consumers are typically visiting for shorter durations.</a:t>
            </a:r>
          </a:p>
          <a:p>
            <a:pPr marL="176213" indent="-176213">
              <a:spcBef>
                <a:spcPts val="100"/>
              </a:spcBef>
              <a:spcAft>
                <a:spcPts val="100"/>
              </a:spcAft>
              <a:defRPr/>
            </a:pPr>
            <a:r>
              <a:rPr lang="en-GB" sz="1100">
                <a:solidFill>
                  <a:prstClr val="black"/>
                </a:solidFill>
              </a:rPr>
              <a:t>Spend has gone up as a result, i.e. average basket size has improved.</a:t>
            </a:r>
          </a:p>
          <a:p>
            <a:pPr marL="176213" indent="-176213">
              <a:spcBef>
                <a:spcPts val="100"/>
              </a:spcBef>
              <a:spcAft>
                <a:spcPts val="100"/>
              </a:spcAft>
              <a:defRPr/>
            </a:pPr>
            <a:r>
              <a:rPr lang="en-GB" sz="1100">
                <a:solidFill>
                  <a:prstClr val="black"/>
                </a:solidFill>
              </a:rPr>
              <a:t>There is much more demand for e-commerce and cashless payment mechanisms.</a:t>
            </a:r>
          </a:p>
          <a:p>
            <a:pPr marL="176213" indent="-176213">
              <a:spcBef>
                <a:spcPts val="100"/>
              </a:spcBef>
              <a:spcAft>
                <a:spcPts val="100"/>
              </a:spcAft>
              <a:defRPr/>
            </a:pPr>
            <a:r>
              <a:rPr lang="en-GB" sz="1100">
                <a:solidFill>
                  <a:prstClr val="black"/>
                </a:solidFill>
              </a:rPr>
              <a:t>Businesses that have clearly reacted and adapted to these trends have benefitted as a result.</a:t>
            </a:r>
          </a:p>
          <a:p>
            <a:pPr marL="176213" indent="-176213">
              <a:spcBef>
                <a:spcPts val="100"/>
              </a:spcBef>
              <a:spcAft>
                <a:spcPts val="100"/>
              </a:spcAft>
              <a:defRPr/>
            </a:pPr>
            <a:r>
              <a:rPr lang="en-GB" sz="1100">
                <a:solidFill>
                  <a:prstClr val="black"/>
                </a:solidFill>
              </a:rPr>
              <a:t>More consumers are shopping locally, combining it with more online shopping, demand for choice locally is increasing.</a:t>
            </a:r>
          </a:p>
          <a:p>
            <a:pPr marL="176213" indent="-176213">
              <a:spcBef>
                <a:spcPts val="100"/>
              </a:spcBef>
              <a:spcAft>
                <a:spcPts val="100"/>
              </a:spcAft>
              <a:defRPr/>
            </a:pPr>
            <a:r>
              <a:rPr lang="en-GB" sz="1100">
                <a:solidFill>
                  <a:prstClr val="black"/>
                </a:solidFill>
              </a:rPr>
              <a:t>Service providers in local centres, as well as those providing more experiences are seeing growth and benefits.</a:t>
            </a:r>
          </a:p>
          <a:p>
            <a:pPr marL="176213" indent="-176213">
              <a:spcBef>
                <a:spcPts val="100"/>
              </a:spcBef>
              <a:spcAft>
                <a:spcPts val="100"/>
              </a:spcAft>
              <a:defRPr/>
            </a:pPr>
            <a:r>
              <a:rPr lang="en-GB" sz="1100">
                <a:solidFill>
                  <a:prstClr val="black"/>
                </a:solidFill>
              </a:rPr>
              <a:t>There is significant consumer goodwill for independent shops.  Businesses that ‘go the extra mile’ in terms of customer service have also typically been the more successful in regards generating revenue.</a:t>
            </a:r>
          </a:p>
          <a:p>
            <a:pPr marL="176213" indent="-176213">
              <a:spcBef>
                <a:spcPts val="100"/>
              </a:spcBef>
              <a:spcAft>
                <a:spcPts val="100"/>
              </a:spcAft>
              <a:defRPr/>
            </a:pPr>
            <a:r>
              <a:rPr lang="en-GB" sz="1100">
                <a:solidFill>
                  <a:prstClr val="black"/>
                </a:solidFill>
              </a:rPr>
              <a:t>Businesses that offer easy and more convenient purchasing options have also seen strongest trading performance, i.e. those businesses that offer click and collect / pre-ordering of products, online / omni channel purchase options and local delivery have retained customer loyalty and spend.</a:t>
            </a:r>
          </a:p>
          <a:p>
            <a:pPr marL="176213" indent="-176213">
              <a:spcBef>
                <a:spcPts val="100"/>
              </a:spcBef>
              <a:spcAft>
                <a:spcPts val="100"/>
              </a:spcAft>
              <a:defRPr/>
            </a:pPr>
            <a:r>
              <a:rPr lang="en-GB" sz="1100">
                <a:solidFill>
                  <a:prstClr val="black"/>
                </a:solidFill>
              </a:rPr>
              <a:t>Businesses in local centres can benefit from working together collaboratively, especially in regards combined promotions, events and delivery services.</a:t>
            </a:r>
          </a:p>
          <a:p>
            <a:pPr marL="176213" indent="-176213">
              <a:spcBef>
                <a:spcPts val="100"/>
              </a:spcBef>
              <a:spcAft>
                <a:spcPts val="100"/>
              </a:spcAft>
              <a:defRPr/>
            </a:pPr>
            <a:r>
              <a:rPr lang="en-GB" sz="1100">
                <a:solidFill>
                  <a:prstClr val="black"/>
                </a:solidFill>
              </a:rPr>
              <a:t>Pro-active marketing and promotion helps to drive footfall (both destination visits as well as impulse spend). This includes additional services such as late night or VIP opening, meet the supplier events, new product launches, local centre celebrations</a:t>
            </a:r>
            <a:r>
              <a:rPr lang="en-GB" sz="1100"/>
              <a:t>, tie-ups with schools or NHS providers and so on.</a:t>
            </a:r>
          </a:p>
          <a:p>
            <a:pPr marL="357188" indent="-357188"/>
            <a:endParaRPr lang="en-GB" sz="1100"/>
          </a:p>
        </p:txBody>
      </p:sp>
      <p:sp>
        <p:nvSpPr>
          <p:cNvPr id="3" name="Content Placeholder 2">
            <a:extLst>
              <a:ext uri="{FF2B5EF4-FFF2-40B4-BE49-F238E27FC236}">
                <a16:creationId xmlns:a16="http://schemas.microsoft.com/office/drawing/2014/main" id="{F1ED0348-2AEB-CF52-370A-5BFA7464D9A3}"/>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7.0	Trends and Benchmark Centres Review</a:t>
            </a:r>
            <a:endParaRPr lang="en-GB" sz="1100"/>
          </a:p>
        </p:txBody>
      </p:sp>
      <p:sp>
        <p:nvSpPr>
          <p:cNvPr id="4" name="Content Placeholder 2">
            <a:extLst>
              <a:ext uri="{FF2B5EF4-FFF2-40B4-BE49-F238E27FC236}">
                <a16:creationId xmlns:a16="http://schemas.microsoft.com/office/drawing/2014/main" id="{91597FC0-193F-6288-40B2-55E73D1BBF4C}"/>
              </a:ext>
            </a:extLst>
          </p:cNvPr>
          <p:cNvSpPr txBox="1">
            <a:spLocks/>
          </p:cNvSpPr>
          <p:nvPr/>
        </p:nvSpPr>
        <p:spPr>
          <a:xfrm>
            <a:off x="803963" y="1693684"/>
            <a:ext cx="4414582"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7.4	Changes to Shopping Patterns </a:t>
            </a:r>
          </a:p>
        </p:txBody>
      </p:sp>
    </p:spTree>
    <p:extLst>
      <p:ext uri="{BB962C8B-B14F-4D97-AF65-F5344CB8AC3E}">
        <p14:creationId xmlns:p14="http://schemas.microsoft.com/office/powerpoint/2010/main" val="751212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8" name="Text Placeholder 2">
            <a:extLst>
              <a:ext uri="{FF2B5EF4-FFF2-40B4-BE49-F238E27FC236}">
                <a16:creationId xmlns:a16="http://schemas.microsoft.com/office/drawing/2014/main" id="{C0147BB9-CC59-43EA-AAEE-F5D169C5240E}"/>
              </a:ext>
            </a:extLst>
          </p:cNvPr>
          <p:cNvSpPr txBox="1">
            <a:spLocks noGrp="1"/>
          </p:cNvSpPr>
          <p:nvPr>
            <p:ph idx="1"/>
          </p:nvPr>
        </p:nvSpPr>
        <p:spPr>
          <a:xfrm>
            <a:off x="792163" y="1916112"/>
            <a:ext cx="7816850" cy="3961159"/>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300"/>
              </a:spcBef>
              <a:spcAft>
                <a:spcPts val="300"/>
              </a:spcAft>
              <a:defRPr/>
            </a:pPr>
            <a:r>
              <a:rPr lang="en-GB" sz="1100">
                <a:solidFill>
                  <a:prstClr val="black"/>
                </a:solidFill>
              </a:rPr>
              <a:t>Consumers overall continue to ‘go shopping’ but increasingly they like to combine it with F&amp;B, leisure or service use. </a:t>
            </a:r>
          </a:p>
          <a:p>
            <a:pPr marL="171450" indent="-171450">
              <a:spcBef>
                <a:spcPts val="300"/>
              </a:spcBef>
              <a:spcAft>
                <a:spcPts val="300"/>
              </a:spcAft>
              <a:defRPr/>
            </a:pPr>
            <a:r>
              <a:rPr lang="en-GB" sz="1100">
                <a:solidFill>
                  <a:prstClr val="black"/>
                </a:solidFill>
              </a:rPr>
              <a:t>The focus going forward is less on purely ‘retail’, with local, town and city centres becoming multi-functional with a more diverse offer. The right type of catering, food and beverage, service and associated leisure offers is key to healthy town centres. </a:t>
            </a:r>
          </a:p>
          <a:p>
            <a:pPr marL="171450" indent="-171450">
              <a:spcBef>
                <a:spcPts val="300"/>
              </a:spcBef>
              <a:spcAft>
                <a:spcPts val="300"/>
              </a:spcAft>
              <a:defRPr/>
            </a:pPr>
            <a:r>
              <a:rPr lang="en-GB" sz="1100">
                <a:solidFill>
                  <a:prstClr val="black"/>
                </a:solidFill>
              </a:rPr>
              <a:t>Similarly, the other reasons to be in centres, transport, health, work, education, well-being and so on all help to drive footfall.</a:t>
            </a:r>
          </a:p>
          <a:p>
            <a:pPr marL="171450" indent="-171450">
              <a:spcBef>
                <a:spcPts val="300"/>
              </a:spcBef>
              <a:spcAft>
                <a:spcPts val="300"/>
              </a:spcAft>
              <a:defRPr/>
            </a:pPr>
            <a:r>
              <a:rPr lang="en-GB" sz="1100">
                <a:solidFill>
                  <a:prstClr val="black"/>
                </a:solidFill>
              </a:rPr>
              <a:t>The leisure sector is also expanding and segmenting, leisure offer includes active and passive, free and paid for elements. Operators such as gyms, boutique cinemas, simulators, escape rooms, kids play, toddlers play, air parks, table tennis, community meeting space, social, health and well-being, reading room facilities are all increasingly taking space in town centres. </a:t>
            </a:r>
          </a:p>
          <a:p>
            <a:pPr marL="171450" indent="-171450">
              <a:spcBef>
                <a:spcPts val="300"/>
              </a:spcBef>
              <a:spcAft>
                <a:spcPts val="300"/>
              </a:spcAft>
              <a:defRPr/>
            </a:pPr>
            <a:r>
              <a:rPr lang="en-GB" sz="1100">
                <a:solidFill>
                  <a:prstClr val="black"/>
                </a:solidFill>
              </a:rPr>
              <a:t>Successful centres will be those with multiple purposes and multiple reasons for use and drivers of ‘footfall’, the key is to ensure that the footfall drivers are visible, connected and integrated to the town centre.</a:t>
            </a:r>
          </a:p>
          <a:p>
            <a:pPr marL="171450" indent="-171450">
              <a:spcBef>
                <a:spcPts val="300"/>
              </a:spcBef>
              <a:spcAft>
                <a:spcPts val="300"/>
              </a:spcAft>
              <a:defRPr/>
            </a:pPr>
            <a:r>
              <a:rPr lang="en-GB" sz="1100">
                <a:solidFill>
                  <a:prstClr val="black"/>
                </a:solidFill>
              </a:rPr>
              <a:t>Centres continue to change and evolve, with ‘content’ including environment, markets, events, leisure, facilities, heritage assets, residential and other factors are increasing the appeal of the location.  </a:t>
            </a:r>
          </a:p>
          <a:p>
            <a:pPr marL="171450" indent="-171450">
              <a:spcBef>
                <a:spcPts val="300"/>
              </a:spcBef>
              <a:spcAft>
                <a:spcPts val="300"/>
              </a:spcAft>
              <a:defRPr/>
            </a:pPr>
            <a:r>
              <a:rPr lang="en-GB" sz="1100">
                <a:solidFill>
                  <a:prstClr val="black"/>
                </a:solidFill>
              </a:rPr>
              <a:t>Centres that offer additional and memorable reasons to use them will succeed the most.</a:t>
            </a:r>
          </a:p>
          <a:p>
            <a:pPr marL="171450" indent="-171450">
              <a:spcBef>
                <a:spcPts val="300"/>
              </a:spcBef>
              <a:spcAft>
                <a:spcPts val="300"/>
              </a:spcAft>
              <a:defRPr/>
            </a:pPr>
            <a:r>
              <a:rPr lang="en-GB" sz="1100">
                <a:solidFill>
                  <a:prstClr val="black"/>
                </a:solidFill>
              </a:rPr>
              <a:t>Understanding the important role that digital and social media now play in information finding, recommendation and social interaction whether this is via websites, provision of town / city centre Wi-Fi access and / or creating a destination that can be ‘liked’ raising the profile and awareness of the location, will drive visits and increase appeal. </a:t>
            </a:r>
          </a:p>
          <a:p>
            <a:pPr marL="171450" indent="-171450">
              <a:spcBef>
                <a:spcPts val="300"/>
              </a:spcBef>
              <a:spcAft>
                <a:spcPts val="300"/>
              </a:spcAft>
              <a:defRPr/>
            </a:pPr>
            <a:r>
              <a:rPr lang="en-GB" sz="1100">
                <a:solidFill>
                  <a:prstClr val="black"/>
                </a:solidFill>
              </a:rPr>
              <a:t>This links to the need for centres to have real sense of ‘place’ that connects with the consumer, providing a point of difference and a connection to the local community. </a:t>
            </a:r>
          </a:p>
          <a:p>
            <a:pPr marL="171450" indent="-171450">
              <a:spcBef>
                <a:spcPts val="300"/>
              </a:spcBef>
              <a:spcAft>
                <a:spcPts val="300"/>
              </a:spcAft>
              <a:defRPr/>
            </a:pPr>
            <a:r>
              <a:rPr lang="en-GB" sz="1100">
                <a:solidFill>
                  <a:prstClr val="black"/>
                </a:solidFill>
              </a:rPr>
              <a:t>Centres in need of ‘TLC’ and those not delivering the basics such as clean environment and multi modal easy access will lose out to spend online and to out of town retail facilities, or other improving competing places.</a:t>
            </a:r>
          </a:p>
          <a:p>
            <a:endParaRPr lang="en-GB" sz="1100"/>
          </a:p>
          <a:p>
            <a:endParaRPr lang="en-GB" sz="1100"/>
          </a:p>
          <a:p>
            <a:endParaRPr lang="en-GB" sz="1100"/>
          </a:p>
          <a:p>
            <a:endParaRPr lang="en-GB"/>
          </a:p>
        </p:txBody>
      </p:sp>
      <p:sp>
        <p:nvSpPr>
          <p:cNvPr id="3" name="Content Placeholder 2">
            <a:extLst>
              <a:ext uri="{FF2B5EF4-FFF2-40B4-BE49-F238E27FC236}">
                <a16:creationId xmlns:a16="http://schemas.microsoft.com/office/drawing/2014/main" id="{4198408C-295D-BB00-54F8-3BFF1EDB19D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7.0	Trends and Benchmark Centres Review</a:t>
            </a:r>
            <a:endParaRPr lang="en-GB" sz="1100"/>
          </a:p>
        </p:txBody>
      </p:sp>
      <p:sp>
        <p:nvSpPr>
          <p:cNvPr id="4" name="Content Placeholder 2">
            <a:extLst>
              <a:ext uri="{FF2B5EF4-FFF2-40B4-BE49-F238E27FC236}">
                <a16:creationId xmlns:a16="http://schemas.microsoft.com/office/drawing/2014/main" id="{9301B1B2-E2E3-25BA-8FF7-8FE1414B54D6}"/>
              </a:ext>
            </a:extLst>
          </p:cNvPr>
          <p:cNvSpPr txBox="1">
            <a:spLocks/>
          </p:cNvSpPr>
          <p:nvPr/>
        </p:nvSpPr>
        <p:spPr>
          <a:xfrm>
            <a:off x="803963" y="1693684"/>
            <a:ext cx="4619063"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7.5	What do the Trends Mean for Market Towns such as Market Drayton?</a:t>
            </a:r>
          </a:p>
        </p:txBody>
      </p:sp>
    </p:spTree>
    <p:extLst>
      <p:ext uri="{BB962C8B-B14F-4D97-AF65-F5344CB8AC3E}">
        <p14:creationId xmlns:p14="http://schemas.microsoft.com/office/powerpoint/2010/main" val="3640830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Study Conclusions</a:t>
            </a:r>
          </a:p>
        </p:txBody>
      </p:sp>
    </p:spTree>
    <p:extLst>
      <p:ext uri="{BB962C8B-B14F-4D97-AF65-F5344CB8AC3E}">
        <p14:creationId xmlns:p14="http://schemas.microsoft.com/office/powerpoint/2010/main" val="2708046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2800" y="1921746"/>
            <a:ext cx="3836282" cy="606577"/>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a:t>The following key conclusions are drawn from the findings of the bespoke research workstreams undertaken as part of the study, and together form the foundation on which the recommended strategy and improvement actions have been developed for the town centre. </a:t>
            </a: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Introduction</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8.0	Study Conclusions</a:t>
            </a:r>
            <a:endParaRPr lang="en-GB" sz="1100">
              <a:highlight>
                <a:srgbClr val="FFFF00"/>
              </a:highlight>
            </a:endParaRPr>
          </a:p>
        </p:txBody>
      </p:sp>
      <p:sp>
        <p:nvSpPr>
          <p:cNvPr id="11" name="Content Placeholder 2">
            <a:extLst>
              <a:ext uri="{FF2B5EF4-FFF2-40B4-BE49-F238E27FC236}">
                <a16:creationId xmlns:a16="http://schemas.microsoft.com/office/drawing/2014/main" id="{B21A75D8-E733-9F60-61DB-A5960889559A}"/>
              </a:ext>
            </a:extLst>
          </p:cNvPr>
          <p:cNvSpPr txBox="1">
            <a:spLocks/>
          </p:cNvSpPr>
          <p:nvPr/>
        </p:nvSpPr>
        <p:spPr>
          <a:xfrm>
            <a:off x="801457" y="2932550"/>
            <a:ext cx="3626527" cy="2958517"/>
          </a:xfrm>
          <a:prstGeom prst="rect">
            <a:avLst/>
          </a:prstGeom>
        </p:spPr>
        <p:txBody>
          <a:bodyPr vert="horz" wrap="square" lIns="0" tIns="0" rIns="0" bIns="0" numCol="1" spcCol="252000" rtlCol="0">
            <a:noAutofit/>
          </a:bodyPr>
          <a:lstStyle/>
          <a:p>
            <a:pPr marL="176213" indent="-176213">
              <a:spcBef>
                <a:spcPts val="600"/>
              </a:spcBef>
              <a:spcAft>
                <a:spcPts val="300"/>
              </a:spcAft>
              <a:buFont typeface="+mj-lt"/>
              <a:buAutoNum type="arabicPeriod"/>
            </a:pPr>
            <a:r>
              <a:rPr lang="en-GB" sz="1100" b="1"/>
              <a:t>Market Drayton has many positive assets to build on</a:t>
            </a:r>
          </a:p>
          <a:p>
            <a:pPr>
              <a:spcBef>
                <a:spcPts val="300"/>
              </a:spcBef>
              <a:spcAft>
                <a:spcPts val="300"/>
              </a:spcAft>
            </a:pPr>
            <a:r>
              <a:rPr lang="en-GB" sz="1100"/>
              <a:t>Market Drayton has many strengths and many positives to build on, as identified in several of the study workstreams, indeed many of the strengths are surprising given the relatively small and compact town centre. However, many of the strengths are not apparent or visible from the town centre. Emphasising the strengths should be a relatively quick win for the town.</a:t>
            </a:r>
          </a:p>
          <a:p>
            <a:pPr>
              <a:spcBef>
                <a:spcPts val="600"/>
              </a:spcBef>
              <a:spcAft>
                <a:spcPts val="0"/>
              </a:spcAft>
            </a:pPr>
            <a:r>
              <a:rPr lang="en-GB" sz="1100"/>
              <a:t>A few of the consistently mentioned / evidenced strengths include:</a:t>
            </a:r>
          </a:p>
          <a:p>
            <a:pPr marL="360363" indent="-184150">
              <a:spcBef>
                <a:spcPts val="0"/>
              </a:spcBef>
              <a:spcAft>
                <a:spcPts val="0"/>
              </a:spcAft>
              <a:buFontTx/>
              <a:buChar char="-"/>
            </a:pPr>
            <a:r>
              <a:rPr lang="en-GB" sz="1100"/>
              <a:t>Heritage elements of the town centre, buildings, streets</a:t>
            </a:r>
          </a:p>
          <a:p>
            <a:pPr marL="360363" indent="-184150">
              <a:spcBef>
                <a:spcPts val="0"/>
              </a:spcBef>
              <a:spcAft>
                <a:spcPts val="0"/>
              </a:spcAft>
              <a:buFontTx/>
              <a:buChar char="-"/>
            </a:pPr>
            <a:r>
              <a:rPr lang="en-GB" sz="1100"/>
              <a:t>Festival Market Drayton</a:t>
            </a:r>
          </a:p>
          <a:p>
            <a:pPr marL="360363" indent="-184150">
              <a:spcBef>
                <a:spcPts val="0"/>
              </a:spcBef>
              <a:spcAft>
                <a:spcPts val="0"/>
              </a:spcAft>
              <a:buFontTx/>
              <a:buChar char="-"/>
            </a:pPr>
            <a:r>
              <a:rPr lang="en-GB" sz="1100"/>
              <a:t>Ease of parking</a:t>
            </a:r>
          </a:p>
          <a:p>
            <a:pPr marL="360363" indent="-184150">
              <a:spcBef>
                <a:spcPts val="0"/>
              </a:spcBef>
              <a:spcAft>
                <a:spcPts val="0"/>
              </a:spcAft>
              <a:buFontTx/>
              <a:buChar char="-"/>
            </a:pPr>
            <a:r>
              <a:rPr lang="en-GB" sz="1100"/>
              <a:t>Workforce</a:t>
            </a:r>
          </a:p>
          <a:p>
            <a:pPr marL="360363" indent="-184150">
              <a:spcBef>
                <a:spcPts val="0"/>
              </a:spcBef>
              <a:spcAft>
                <a:spcPts val="0"/>
              </a:spcAft>
              <a:buFontTx/>
              <a:buChar char="-"/>
            </a:pPr>
            <a:r>
              <a:rPr lang="en-GB" sz="1100"/>
              <a:t>Customer base</a:t>
            </a:r>
          </a:p>
          <a:p>
            <a:pPr marL="360363" indent="-184150">
              <a:spcBef>
                <a:spcPts val="0"/>
              </a:spcBef>
              <a:spcAft>
                <a:spcPts val="0"/>
              </a:spcAft>
              <a:buFontTx/>
              <a:buChar char="-"/>
            </a:pPr>
            <a:r>
              <a:rPr lang="en-GB" sz="1100"/>
              <a:t>Market &amp; events</a:t>
            </a:r>
          </a:p>
          <a:p>
            <a:pPr marL="360363" indent="-184150">
              <a:spcBef>
                <a:spcPts val="0"/>
              </a:spcBef>
              <a:spcAft>
                <a:spcPts val="0"/>
              </a:spcAft>
              <a:buFontTx/>
              <a:buChar char="-"/>
            </a:pPr>
            <a:r>
              <a:rPr lang="en-GB" sz="1100"/>
              <a:t>Independents, shops, services and hospitality</a:t>
            </a:r>
          </a:p>
          <a:p>
            <a:pPr marL="360363" indent="-184150">
              <a:spcBef>
                <a:spcPts val="0"/>
              </a:spcBef>
              <a:spcAft>
                <a:spcPts val="0"/>
              </a:spcAft>
              <a:buFontTx/>
              <a:buChar char="-"/>
            </a:pPr>
            <a:r>
              <a:rPr lang="en-GB" sz="1100"/>
              <a:t>Canal / countryside</a:t>
            </a:r>
          </a:p>
          <a:p>
            <a:pPr marL="360363" indent="-184150">
              <a:spcBef>
                <a:spcPts val="0"/>
              </a:spcBef>
              <a:spcAft>
                <a:spcPts val="0"/>
              </a:spcAft>
              <a:buFontTx/>
              <a:buChar char="-"/>
            </a:pPr>
            <a:r>
              <a:rPr lang="en-GB" sz="1100"/>
              <a:t>Food stores.  </a:t>
            </a:r>
          </a:p>
          <a:p>
            <a:pPr marL="0" indent="0">
              <a:spcBef>
                <a:spcPts val="0"/>
              </a:spcBef>
              <a:spcAft>
                <a:spcPts val="600"/>
              </a:spcAft>
              <a:tabLst>
                <a:tab pos="268288" algn="l"/>
              </a:tabLst>
            </a:pPr>
            <a:endParaRPr lang="en-GB" sz="1100" b="1">
              <a:solidFill>
                <a:schemeClr val="accent1"/>
              </a:solidFill>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2" name="Content Placeholder 2">
            <a:extLst>
              <a:ext uri="{FF2B5EF4-FFF2-40B4-BE49-F238E27FC236}">
                <a16:creationId xmlns:a16="http://schemas.microsoft.com/office/drawing/2014/main" id="{F1E7BABB-7E13-DACB-AD7A-3631F50D525A}"/>
              </a:ext>
            </a:extLst>
          </p:cNvPr>
          <p:cNvSpPr txBox="1">
            <a:spLocks/>
          </p:cNvSpPr>
          <p:nvPr/>
        </p:nvSpPr>
        <p:spPr>
          <a:xfrm>
            <a:off x="4925498" y="1898588"/>
            <a:ext cx="3808927" cy="4131020"/>
          </a:xfrm>
          <a:prstGeom prst="rect">
            <a:avLst/>
          </a:prstGeom>
        </p:spPr>
        <p:txBody>
          <a:bodyPr vert="horz" wrap="square" lIns="0" tIns="0" rIns="0" bIns="0" numCol="1" spcCol="252000" rtlCol="0">
            <a:noAutofit/>
          </a:bodyPr>
          <a:lstStyle/>
          <a:p>
            <a:pPr marL="176213" indent="-176213">
              <a:spcBef>
                <a:spcPts val="300"/>
              </a:spcBef>
              <a:spcAft>
                <a:spcPts val="300"/>
              </a:spcAft>
              <a:buFont typeface="+mj-lt"/>
              <a:buAutoNum type="arabicPeriod" startAt="2"/>
            </a:pPr>
            <a:r>
              <a:rPr lang="en-US" sz="1100" b="1"/>
              <a:t>Market Drayton Town Centre is not making full use of many of the town’s assets</a:t>
            </a:r>
          </a:p>
          <a:p>
            <a:pPr>
              <a:spcBef>
                <a:spcPts val="300"/>
              </a:spcBef>
              <a:spcAft>
                <a:spcPts val="300"/>
              </a:spcAft>
            </a:pPr>
            <a:r>
              <a:rPr lang="en-US" sz="1100"/>
              <a:t>T</a:t>
            </a:r>
            <a:r>
              <a:rPr lang="en-GB" sz="1100"/>
              <a:t>he town centre does not appear to be taking advantage of those assets and strengths or using them to the benefit of the town centre. The food stores on the periphery of the town centre are not ‘connected’ or integrated to it.</a:t>
            </a:r>
          </a:p>
          <a:p>
            <a:pPr>
              <a:spcBef>
                <a:spcPts val="300"/>
              </a:spcBef>
              <a:spcAft>
                <a:spcPts val="300"/>
              </a:spcAft>
            </a:pPr>
            <a:r>
              <a:rPr lang="en-GB" sz="1100"/>
              <a:t>Festival Market Drayton is separated by Frogmore Road from the town centre, with little signposting from it to the rest of the towns offer. It is possible to visit the town and not be informed about the Canal, and vice versa. There is little or no overt welcome for the local workforce, by the town or individual businesses.</a:t>
            </a:r>
          </a:p>
          <a:p>
            <a:pPr>
              <a:spcBef>
                <a:spcPts val="300"/>
              </a:spcBef>
              <a:spcAft>
                <a:spcPts val="300"/>
              </a:spcAft>
            </a:pPr>
            <a:r>
              <a:rPr lang="en-GB" sz="1100"/>
              <a:t>The heritage assets can be seen, however they can also be overshadowed by the poor quality of some buildings (structure and maintenance) as well as some of the basic quality public realm.</a:t>
            </a:r>
          </a:p>
          <a:p>
            <a:pPr>
              <a:spcBef>
                <a:spcPts val="300"/>
              </a:spcBef>
              <a:spcAft>
                <a:spcPts val="300"/>
              </a:spcAft>
            </a:pPr>
            <a:r>
              <a:rPr lang="en-GB" sz="1100"/>
              <a:t>A relatively quick win opportunity will be to strengthen the core of the town. making use of the existing assets and sharing customers / visitors for the benefit of all. </a:t>
            </a:r>
          </a:p>
        </p:txBody>
      </p:sp>
      <p:sp>
        <p:nvSpPr>
          <p:cNvPr id="3" name="Content Placeholder 2">
            <a:extLst>
              <a:ext uri="{FF2B5EF4-FFF2-40B4-BE49-F238E27FC236}">
                <a16:creationId xmlns:a16="http://schemas.microsoft.com/office/drawing/2014/main" id="{AE4DBB4C-D25E-76B4-1454-4C886C0BC7B3}"/>
              </a:ext>
            </a:extLst>
          </p:cNvPr>
          <p:cNvSpPr txBox="1">
            <a:spLocks/>
          </p:cNvSpPr>
          <p:nvPr/>
        </p:nvSpPr>
        <p:spPr>
          <a:xfrm>
            <a:off x="806076" y="2704405"/>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Key Conclusions</a:t>
            </a:r>
          </a:p>
        </p:txBody>
      </p:sp>
    </p:spTree>
    <p:extLst>
      <p:ext uri="{BB962C8B-B14F-4D97-AF65-F5344CB8AC3E}">
        <p14:creationId xmlns:p14="http://schemas.microsoft.com/office/powerpoint/2010/main" val="217677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Key Conclusions </a:t>
            </a:r>
            <a:r>
              <a:rPr lang="en-GB" sz="1100">
                <a:solidFill>
                  <a:schemeClr val="accent1"/>
                </a:solidFill>
              </a:rPr>
              <a:t>cont’d.</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8.0	Study Conclusions</a:t>
            </a:r>
            <a:endParaRPr lang="en-GB" sz="1100">
              <a:highlight>
                <a:srgbClr val="FFFF00"/>
              </a:highlight>
            </a:endParaRPr>
          </a:p>
        </p:txBody>
      </p:sp>
      <p:sp>
        <p:nvSpPr>
          <p:cNvPr id="11" name="Content Placeholder 2">
            <a:extLst>
              <a:ext uri="{FF2B5EF4-FFF2-40B4-BE49-F238E27FC236}">
                <a16:creationId xmlns:a16="http://schemas.microsoft.com/office/drawing/2014/main" id="{B21A75D8-E733-9F60-61DB-A5960889559A}"/>
              </a:ext>
            </a:extLst>
          </p:cNvPr>
          <p:cNvSpPr txBox="1">
            <a:spLocks/>
          </p:cNvSpPr>
          <p:nvPr/>
        </p:nvSpPr>
        <p:spPr>
          <a:xfrm>
            <a:off x="801457" y="1935024"/>
            <a:ext cx="3808927" cy="1016406"/>
          </a:xfrm>
          <a:prstGeom prst="rect">
            <a:avLst/>
          </a:prstGeom>
        </p:spPr>
        <p:txBody>
          <a:bodyPr vert="horz" wrap="square" lIns="0" tIns="0" rIns="0" bIns="0" numCol="1" spcCol="252000" rtlCol="0">
            <a:noAutofit/>
          </a:bodyPr>
          <a:lstStyle/>
          <a:p>
            <a:pPr marL="176213" indent="-176213">
              <a:spcBef>
                <a:spcPts val="300"/>
              </a:spcBef>
              <a:spcAft>
                <a:spcPts val="300"/>
              </a:spcAft>
              <a:buAutoNum type="arabicPeriod" startAt="3"/>
            </a:pPr>
            <a:r>
              <a:rPr lang="en-US" sz="1100" b="1"/>
              <a:t>There are many issues to do with the physical space and public realm that are holding back the town centre</a:t>
            </a:r>
          </a:p>
          <a:p>
            <a:pPr>
              <a:spcBef>
                <a:spcPts val="300"/>
              </a:spcBef>
              <a:spcAft>
                <a:spcPts val="300"/>
              </a:spcAft>
            </a:pPr>
            <a:r>
              <a:rPr lang="en-US" sz="1100"/>
              <a:t>For a town with many lovely buildings, it does feel surprisingly dated / unappealing in certain places, which detracts from the overall appeal. Unfortunately, some of the poor views and vistas are in high profile and busy places, Frogmore Road Car Park, Cheshire Street and Queen Street. </a:t>
            </a:r>
          </a:p>
          <a:p>
            <a:pPr>
              <a:spcBef>
                <a:spcPts val="300"/>
              </a:spcBef>
              <a:spcAft>
                <a:spcPts val="300"/>
              </a:spcAft>
            </a:pPr>
            <a:r>
              <a:rPr lang="en-US" sz="1100"/>
              <a:t>Many of the issues are caused by property owners or tenants, however some are part of the highway and public realm across the town. Improving these areas will make the town more attractive.</a:t>
            </a:r>
            <a:endParaRPr lang="en-GB" sz="1100"/>
          </a:p>
          <a:p>
            <a:pPr marL="176213" indent="-176213"/>
            <a:endParaRPr lang="en-GB" sz="1100" b="1"/>
          </a:p>
          <a:p>
            <a:pPr marL="176213" indent="-176213"/>
            <a:r>
              <a:rPr lang="en-GB" sz="1100" b="1"/>
              <a:t>4. 	The large unit vacancies around Frogmore Road car park, and</a:t>
            </a:r>
            <a:br>
              <a:rPr lang="en-GB" sz="1100" b="1"/>
            </a:br>
            <a:r>
              <a:rPr lang="en-GB" sz="1100" b="1"/>
              <a:t>Frogmore Road present a poor / inaccurate impression</a:t>
            </a:r>
          </a:p>
          <a:p>
            <a:pPr indent="7938">
              <a:spcBef>
                <a:spcPts val="300"/>
              </a:spcBef>
              <a:spcAft>
                <a:spcPts val="300"/>
              </a:spcAft>
            </a:pPr>
            <a:r>
              <a:rPr lang="en-GB" sz="1100"/>
              <a:t>The town centre vacancy situation is not particularly poor, there are vacancies on all main shopping streets, and many of these are small units, suitable for focused uses or requiring linking / combining to existing users. </a:t>
            </a:r>
          </a:p>
          <a:p>
            <a:pPr indent="7938">
              <a:spcBef>
                <a:spcPts val="300"/>
              </a:spcBef>
              <a:spcAft>
                <a:spcPts val="300"/>
              </a:spcAft>
            </a:pPr>
            <a:r>
              <a:rPr lang="en-GB" sz="1100"/>
              <a:t>The three larger vacant units are in high profile locations and need a sequence of actions to help improve the perception of the town, including immediate, interim meanwhile and targeted repurposing actions. </a:t>
            </a: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2" name="Content Placeholder 2">
            <a:extLst>
              <a:ext uri="{FF2B5EF4-FFF2-40B4-BE49-F238E27FC236}">
                <a16:creationId xmlns:a16="http://schemas.microsoft.com/office/drawing/2014/main" id="{F1E7BABB-7E13-DACB-AD7A-3631F50D525A}"/>
              </a:ext>
            </a:extLst>
          </p:cNvPr>
          <p:cNvSpPr txBox="1">
            <a:spLocks/>
          </p:cNvSpPr>
          <p:nvPr/>
        </p:nvSpPr>
        <p:spPr>
          <a:xfrm>
            <a:off x="4925498" y="1898588"/>
            <a:ext cx="3808927" cy="4058592"/>
          </a:xfrm>
          <a:prstGeom prst="rect">
            <a:avLst/>
          </a:prstGeom>
        </p:spPr>
        <p:txBody>
          <a:bodyPr vert="horz" wrap="square" lIns="0" tIns="0" rIns="0" bIns="0" numCol="1" spcCol="252000" rtlCol="0">
            <a:noAutofit/>
          </a:bodyPr>
          <a:lstStyle/>
          <a:p>
            <a:pPr marL="176213" indent="-176213">
              <a:spcBef>
                <a:spcPts val="300"/>
              </a:spcBef>
            </a:pPr>
            <a:r>
              <a:rPr lang="en-GB" sz="1100" b="1"/>
              <a:t>5.	The town centre needs more promotion</a:t>
            </a:r>
            <a:endParaRPr lang="en-GB" sz="1100"/>
          </a:p>
          <a:p>
            <a:pPr>
              <a:spcBef>
                <a:spcPts val="300"/>
              </a:spcBef>
              <a:spcAft>
                <a:spcPts val="300"/>
              </a:spcAft>
            </a:pPr>
            <a:r>
              <a:rPr lang="en-GB" sz="1100"/>
              <a:t>There are many opportunities to improve and increase the promotion of the town centre, its offer and the reasons to visit it. Not simply a much better web site (currently Discover Market Drayton only mentions out of town farm shops, no town centre shops). </a:t>
            </a:r>
          </a:p>
          <a:p>
            <a:pPr>
              <a:spcBef>
                <a:spcPts val="300"/>
              </a:spcBef>
              <a:spcAft>
                <a:spcPts val="300"/>
              </a:spcAft>
            </a:pPr>
            <a:r>
              <a:rPr lang="en-GB" sz="1100"/>
              <a:t>‘Promotion’ covers the whole gambit of activity, including directional signage, routes, trails, themed offer listings, ‘what’s-on’ listings both for Festival Market Drayton and the wider town / community.</a:t>
            </a:r>
          </a:p>
          <a:p>
            <a:pPr>
              <a:spcBef>
                <a:spcPts val="300"/>
              </a:spcBef>
              <a:spcAft>
                <a:spcPts val="300"/>
              </a:spcAft>
            </a:pPr>
            <a:r>
              <a:rPr lang="en-GB" sz="1100"/>
              <a:t>Considering how much there is to shout about, the lack of noise is a quick win to overcome. The town centre needs to be an easy choice to use, easy to access, easy to enjoy and a positive memory to share.</a:t>
            </a:r>
          </a:p>
          <a:p>
            <a:pPr>
              <a:spcBef>
                <a:spcPts val="300"/>
              </a:spcBef>
              <a:spcAft>
                <a:spcPts val="300"/>
              </a:spcAft>
            </a:pPr>
            <a:r>
              <a:rPr lang="en-GB" sz="1100"/>
              <a:t>In parallel with the promotion to consumers, there is a need to use some of the excellent available information about the town, its customers, its visitors and its workers to create promotional / marketing literature to help landlords and their agents attract new businesses</a:t>
            </a:r>
            <a:r>
              <a:rPr lang="en-GB" sz="1100" b="1"/>
              <a:t>.</a:t>
            </a:r>
            <a:endParaRPr lang="en-GB" sz="1100"/>
          </a:p>
        </p:txBody>
      </p:sp>
      <p:pic>
        <p:nvPicPr>
          <p:cNvPr id="3" name="Picture 2" descr="Tibbalds | People">
            <a:extLst>
              <a:ext uri="{FF2B5EF4-FFF2-40B4-BE49-F238E27FC236}">
                <a16:creationId xmlns:a16="http://schemas.microsoft.com/office/drawing/2014/main" id="{2644D71B-E3CC-C397-8666-CF5946AA3A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6104" y="6242145"/>
            <a:ext cx="869523" cy="45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687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Key Conclusions </a:t>
            </a:r>
            <a:r>
              <a:rPr lang="en-GB" sz="1100">
                <a:solidFill>
                  <a:schemeClr val="accent1"/>
                </a:solidFill>
              </a:rPr>
              <a:t>cont’d.</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8.0	Study Conclusions</a:t>
            </a:r>
            <a:endParaRPr lang="en-GB" sz="1100">
              <a:highlight>
                <a:srgbClr val="FFFF00"/>
              </a:highlight>
            </a:endParaRPr>
          </a:p>
        </p:txBody>
      </p:sp>
      <p:sp>
        <p:nvSpPr>
          <p:cNvPr id="11" name="Content Placeholder 2">
            <a:extLst>
              <a:ext uri="{FF2B5EF4-FFF2-40B4-BE49-F238E27FC236}">
                <a16:creationId xmlns:a16="http://schemas.microsoft.com/office/drawing/2014/main" id="{B21A75D8-E733-9F60-61DB-A5960889559A}"/>
              </a:ext>
            </a:extLst>
          </p:cNvPr>
          <p:cNvSpPr txBox="1">
            <a:spLocks/>
          </p:cNvSpPr>
          <p:nvPr/>
        </p:nvSpPr>
        <p:spPr>
          <a:xfrm>
            <a:off x="801457" y="1935024"/>
            <a:ext cx="3808927" cy="1016406"/>
          </a:xfrm>
          <a:prstGeom prst="rect">
            <a:avLst/>
          </a:prstGeom>
        </p:spPr>
        <p:txBody>
          <a:bodyPr vert="horz" wrap="square" lIns="0" tIns="0" rIns="0" bIns="0" numCol="1" spcCol="252000" rtlCol="0">
            <a:noAutofit/>
          </a:bodyPr>
          <a:lstStyle/>
          <a:p>
            <a:pPr marL="176213" indent="-176213">
              <a:spcBef>
                <a:spcPts val="600"/>
              </a:spcBef>
              <a:spcAft>
                <a:spcPts val="0"/>
              </a:spcAft>
              <a:buFont typeface="+mj-lt"/>
              <a:buAutoNum type="arabicPeriod" startAt="6"/>
            </a:pPr>
            <a:r>
              <a:rPr lang="en-GB" sz="1100" b="1"/>
              <a:t>The markets could and should be a stronger asset for the town, along with an expanded and improved events programme</a:t>
            </a:r>
          </a:p>
          <a:p>
            <a:pPr>
              <a:spcBef>
                <a:spcPts val="600"/>
              </a:spcBef>
              <a:spcAft>
                <a:spcPts val="0"/>
              </a:spcAft>
            </a:pPr>
            <a:r>
              <a:rPr lang="en-GB" sz="1100"/>
              <a:t>The markets (including street, Market Hall and artisan markets) are all viewed as positive assets for the town centre, and clearly have an impact on footfall / adjoining business performance. Whilst the markets offer has many positives, it does have plenty of room to improve.</a:t>
            </a:r>
          </a:p>
          <a:p>
            <a:pPr>
              <a:spcBef>
                <a:spcPts val="600"/>
              </a:spcBef>
              <a:spcAft>
                <a:spcPts val="0"/>
              </a:spcAft>
            </a:pPr>
            <a:r>
              <a:rPr lang="en-GB" sz="1100"/>
              <a:t>The street market would benefit from better signage, improved layout, additional stalls / offers, stronger local produce element, improved trader activity, more promotion, dedicated website, and additional visiting themed markets / small events.</a:t>
            </a:r>
          </a:p>
          <a:p>
            <a:pPr>
              <a:spcBef>
                <a:spcPts val="600"/>
              </a:spcBef>
              <a:spcAft>
                <a:spcPts val="0"/>
              </a:spcAft>
            </a:pPr>
            <a:r>
              <a:rPr lang="en-GB" sz="1100"/>
              <a:t>The Market Hall would benefit from opening on an additional day, possibly from larger premises, with more visible impact / external activity.</a:t>
            </a:r>
          </a:p>
          <a:p>
            <a:pPr>
              <a:spcBef>
                <a:spcPts val="600"/>
              </a:spcBef>
              <a:spcAft>
                <a:spcPts val="0"/>
              </a:spcAft>
            </a:pPr>
            <a:r>
              <a:rPr lang="en-GB" sz="1100"/>
              <a:t>The artisan market occupies a good location in the Buttermarket. It would be a benefit to improve the trading environment for it, stronger lighting, include seating and more local producers, expanding onto the market or onto high street.</a:t>
            </a:r>
          </a:p>
          <a:p>
            <a:pPr marL="176213" indent="-176213"/>
            <a:endParaRPr lang="en-GB" sz="1100"/>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2" name="Content Placeholder 2">
            <a:extLst>
              <a:ext uri="{FF2B5EF4-FFF2-40B4-BE49-F238E27FC236}">
                <a16:creationId xmlns:a16="http://schemas.microsoft.com/office/drawing/2014/main" id="{F1E7BABB-7E13-DACB-AD7A-3631F50D525A}"/>
              </a:ext>
            </a:extLst>
          </p:cNvPr>
          <p:cNvSpPr txBox="1">
            <a:spLocks/>
          </p:cNvSpPr>
          <p:nvPr/>
        </p:nvSpPr>
        <p:spPr>
          <a:xfrm>
            <a:off x="4925498" y="1898588"/>
            <a:ext cx="3808927" cy="4058592"/>
          </a:xfrm>
          <a:prstGeom prst="rect">
            <a:avLst/>
          </a:prstGeom>
        </p:spPr>
        <p:txBody>
          <a:bodyPr vert="horz" wrap="square" lIns="0" tIns="0" rIns="0" bIns="0" numCol="1" spcCol="252000" rtlCol="0">
            <a:noAutofit/>
          </a:bodyPr>
          <a:lstStyle/>
          <a:p>
            <a:pPr marL="176213" indent="-176213">
              <a:spcBef>
                <a:spcPts val="300"/>
              </a:spcBef>
            </a:pPr>
            <a:r>
              <a:rPr lang="en-GB" sz="1100" b="1"/>
              <a:t>7. 	Businesses would benefit from a programme of support</a:t>
            </a:r>
          </a:p>
          <a:p>
            <a:pPr>
              <a:spcBef>
                <a:spcPts val="300"/>
              </a:spcBef>
            </a:pPr>
            <a:r>
              <a:rPr lang="en-GB" sz="1100"/>
              <a:t>In addition to supporting businesses via improved promotional activity, (collective and individual), many of the existing independent businesses, including market traders would benefit from help to improve their performance and the use of their selling space / area. </a:t>
            </a:r>
          </a:p>
          <a:p>
            <a:pPr>
              <a:spcBef>
                <a:spcPts val="300"/>
              </a:spcBef>
            </a:pPr>
            <a:r>
              <a:rPr lang="en-GB" sz="1100"/>
              <a:t>These businesses have a role to play in improving the overall appeal / attraction of the town centre.</a:t>
            </a:r>
            <a:endParaRPr lang="en-GB" sz="1100" b="1"/>
          </a:p>
        </p:txBody>
      </p:sp>
      <p:pic>
        <p:nvPicPr>
          <p:cNvPr id="3" name="Picture 2" descr="Tibbalds | People">
            <a:extLst>
              <a:ext uri="{FF2B5EF4-FFF2-40B4-BE49-F238E27FC236}">
                <a16:creationId xmlns:a16="http://schemas.microsoft.com/office/drawing/2014/main" id="{2644D71B-E3CC-C397-8666-CF5946AA3A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6104" y="6242145"/>
            <a:ext cx="869523" cy="45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0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Place Review</a:t>
            </a:r>
          </a:p>
        </p:txBody>
      </p:sp>
    </p:spTree>
    <p:extLst>
      <p:ext uri="{BB962C8B-B14F-4D97-AF65-F5344CB8AC3E}">
        <p14:creationId xmlns:p14="http://schemas.microsoft.com/office/powerpoint/2010/main" val="29680756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0394" y="3009364"/>
            <a:ext cx="7258000" cy="1080120"/>
          </a:xfrm>
        </p:spPr>
        <p:txBody>
          <a:bodyPr/>
          <a:lstStyle/>
          <a:p>
            <a:r>
              <a:rPr lang="en-GB"/>
              <a:t>Recommended </a:t>
            </a:r>
            <a:br>
              <a:rPr lang="en-GB"/>
            </a:br>
            <a:r>
              <a:rPr lang="en-GB"/>
              <a:t>Future Strategy </a:t>
            </a:r>
            <a:br>
              <a:rPr lang="en-GB"/>
            </a:br>
            <a:r>
              <a:rPr lang="en-GB"/>
              <a:t>&amp; Action Plan</a:t>
            </a:r>
          </a:p>
        </p:txBody>
      </p:sp>
    </p:spTree>
    <p:extLst>
      <p:ext uri="{BB962C8B-B14F-4D97-AF65-F5344CB8AC3E}">
        <p14:creationId xmlns:p14="http://schemas.microsoft.com/office/powerpoint/2010/main" val="3801783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2800" y="1921745"/>
            <a:ext cx="3836282" cy="3990167"/>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dirty="0"/>
              <a:t>The study has identified that there are a variety of actions that can be implemented to help improve the appeal, use and performance of </a:t>
            </a:r>
            <a:br>
              <a:rPr lang="en-US" dirty="0"/>
            </a:br>
            <a:r>
              <a:rPr lang="en-US" dirty="0"/>
              <a:t>Market Drayton Town Centre. </a:t>
            </a:r>
          </a:p>
          <a:p>
            <a:pPr marL="0" indent="0" fontAlgn="auto"/>
            <a:r>
              <a:rPr lang="en-US" dirty="0"/>
              <a:t>There are several key strategic objectives, that set the direction for the actions, these include:</a:t>
            </a:r>
          </a:p>
          <a:p>
            <a:pPr marL="0" marR="0" lvl="0" indent="0" algn="l" defTabSz="914400" rtl="0" eaLnBrk="1" fontAlgn="base" latinLnBrk="0" hangingPunct="1">
              <a:lnSpc>
                <a:spcPct val="100000"/>
              </a:lnSpc>
              <a:spcBef>
                <a:spcPts val="200"/>
              </a:spcBef>
              <a:spcAft>
                <a:spcPts val="600"/>
              </a:spcAft>
              <a:buClrTx/>
              <a:buSzTx/>
              <a:buFontTx/>
              <a:buAutoNum type="arabicPeriod"/>
              <a:tabLst>
                <a:tab pos="176213" algn="l"/>
              </a:tabLst>
              <a:defRPr/>
            </a:pPr>
            <a:r>
              <a:rPr kumimoji="0" lang="en-US" sz="1100" b="1" i="0" u="none" strike="noStrike" kern="1200" cap="none" spc="0" normalizeH="0" baseline="0" noProof="0" dirty="0">
                <a:ln>
                  <a:noFill/>
                </a:ln>
                <a:solidFill>
                  <a:srgbClr val="4F81BD"/>
                </a:solidFill>
                <a:effectLst/>
                <a:uLnTx/>
                <a:uFillTx/>
                <a:latin typeface="Arial Narrow" pitchFamily="34" charset="0"/>
                <a:ea typeface="+mn-ea"/>
                <a:cs typeface="+mn-cs"/>
              </a:rPr>
              <a:t> 	Improve the customer experience for existing customers</a:t>
            </a:r>
            <a:br>
              <a:rPr lang="en-US" b="1" dirty="0">
                <a:solidFill>
                  <a:srgbClr val="4F81BD"/>
                </a:solidFill>
              </a:rPr>
            </a:b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Reward them for existing loyalty and committed usage, make the town more welcoming and easier to use, for existing shoppers, workers and visitors. Remind them of the good parts.</a:t>
            </a:r>
          </a:p>
          <a:p>
            <a:pPr marL="0" marR="0" lvl="0" indent="0" algn="l" defTabSz="914400" rtl="0" eaLnBrk="1" fontAlgn="base" latinLnBrk="0" hangingPunct="1">
              <a:lnSpc>
                <a:spcPct val="100000"/>
              </a:lnSpc>
              <a:spcBef>
                <a:spcPts val="200"/>
              </a:spcBef>
              <a:spcAft>
                <a:spcPts val="600"/>
              </a:spcAft>
              <a:buClrTx/>
              <a:buSzTx/>
              <a:buFont typeface="+mj-lt"/>
              <a:buAutoNum type="arabicPeriod"/>
              <a:tabLst>
                <a:tab pos="176213" algn="l"/>
              </a:tabLst>
              <a:defRPr/>
            </a:pPr>
            <a:r>
              <a:rPr lang="en-US" b="1" dirty="0">
                <a:solidFill>
                  <a:srgbClr val="4F81BD"/>
                </a:solidFill>
              </a:rPr>
              <a:t> 	Improve the appeal </a:t>
            </a:r>
            <a:r>
              <a:rPr kumimoji="0" lang="en-US" sz="1100" b="1" i="0" u="none" strike="noStrike" kern="1200" cap="none" spc="0" normalizeH="0" baseline="0" noProof="0" dirty="0">
                <a:ln>
                  <a:noFill/>
                </a:ln>
                <a:solidFill>
                  <a:srgbClr val="4F81BD"/>
                </a:solidFill>
                <a:effectLst/>
                <a:uLnTx/>
                <a:uFillTx/>
                <a:latin typeface="Arial Narrow" pitchFamily="34" charset="0"/>
                <a:ea typeface="+mn-ea"/>
                <a:cs typeface="+mn-cs"/>
              </a:rPr>
              <a:t>to additional customers</a:t>
            </a:r>
            <a:br>
              <a:rPr lang="en-US" b="1" dirty="0">
                <a:solidFill>
                  <a:srgbClr val="4F81BD"/>
                </a:solidFill>
              </a:rPr>
            </a:b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Target the ‘lost’, missed and disenfranchised residents. Market Drayton has a larger catchment area than the existing town, there is a need to remind them of what is good about the town and promote any changes.</a:t>
            </a:r>
          </a:p>
          <a:p>
            <a:pPr marL="0" marR="0" lvl="0" indent="0" algn="l" defTabSz="914400" rtl="0" eaLnBrk="1" fontAlgn="base" latinLnBrk="0" hangingPunct="1">
              <a:lnSpc>
                <a:spcPct val="100000"/>
              </a:lnSpc>
              <a:spcBef>
                <a:spcPts val="200"/>
              </a:spcBef>
              <a:spcAft>
                <a:spcPts val="600"/>
              </a:spcAft>
              <a:buClrTx/>
              <a:buSzTx/>
              <a:buFontTx/>
              <a:buAutoNum type="arabicPeriod"/>
              <a:tabLst>
                <a:tab pos="176213" algn="l"/>
              </a:tabLst>
              <a:defRPr/>
            </a:pPr>
            <a:r>
              <a:rPr kumimoji="0" lang="en-US" sz="1100" b="1" i="0" u="none" strike="noStrike" kern="1200" cap="none" spc="0" normalizeH="0" baseline="0" noProof="0" dirty="0">
                <a:ln>
                  <a:noFill/>
                </a:ln>
                <a:solidFill>
                  <a:srgbClr val="4F81BD"/>
                </a:solidFill>
                <a:effectLst/>
                <a:uLnTx/>
                <a:uFillTx/>
                <a:latin typeface="Arial Narrow" pitchFamily="34" charset="0"/>
                <a:ea typeface="+mn-ea"/>
                <a:cs typeface="+mn-cs"/>
              </a:rPr>
              <a:t> 	Encourage destination visitors to use more of the centre </a:t>
            </a:r>
            <a:br>
              <a:rPr kumimoji="0" lang="en-US" sz="1100" b="1" i="0" u="none" strike="noStrike" kern="1200" cap="none" spc="0" normalizeH="0" baseline="0" noProof="0" dirty="0">
                <a:ln>
                  <a:noFill/>
                </a:ln>
                <a:solidFill>
                  <a:srgbClr val="4F81BD"/>
                </a:solidFill>
                <a:effectLst/>
                <a:uLnTx/>
                <a:uFillTx/>
                <a:latin typeface="Arial Narrow" pitchFamily="34" charset="0"/>
                <a:ea typeface="+mn-ea"/>
                <a:cs typeface="+mn-cs"/>
              </a:rPr>
            </a:b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Create linked trips and multi-purpose usage of the town centre, share customers across all assets and trip generators.</a:t>
            </a:r>
          </a:p>
          <a:p>
            <a:pPr marL="0" marR="0" lvl="0" indent="0" algn="l" defTabSz="914400" rtl="0" eaLnBrk="1" fontAlgn="base" latinLnBrk="0" hangingPunct="1">
              <a:lnSpc>
                <a:spcPct val="100000"/>
              </a:lnSpc>
              <a:spcBef>
                <a:spcPts val="200"/>
              </a:spcBef>
              <a:spcAft>
                <a:spcPts val="600"/>
              </a:spcAft>
              <a:buClrTx/>
              <a:buSzTx/>
              <a:buFontTx/>
              <a:buAutoNum type="arabicPeriod"/>
              <a:tabLst>
                <a:tab pos="176213" algn="l"/>
              </a:tabLst>
              <a:defRPr/>
            </a:pPr>
            <a:r>
              <a:rPr lang="en-US" b="1" dirty="0">
                <a:solidFill>
                  <a:srgbClr val="4F81BD"/>
                </a:solidFill>
              </a:rPr>
              <a:t> 	Make better use of existing assets</a:t>
            </a:r>
            <a:br>
              <a:rPr lang="en-US" b="1" dirty="0">
                <a:solidFill>
                  <a:srgbClr val="4F81BD"/>
                </a:solidFill>
              </a:rPr>
            </a:b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More promotion and visible impact of the existing strengths, improve the overall public realm to match standards of best parts. Work with owners to improve look and feel.</a:t>
            </a:r>
            <a:b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br>
            <a:endParaRPr lang="en-US" dirty="0"/>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Introduction</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2" name="Content Placeholder 2">
            <a:extLst>
              <a:ext uri="{FF2B5EF4-FFF2-40B4-BE49-F238E27FC236}">
                <a16:creationId xmlns:a16="http://schemas.microsoft.com/office/drawing/2014/main" id="{F1E7BABB-7E13-DACB-AD7A-3631F50D525A}"/>
              </a:ext>
            </a:extLst>
          </p:cNvPr>
          <p:cNvSpPr txBox="1">
            <a:spLocks/>
          </p:cNvSpPr>
          <p:nvPr/>
        </p:nvSpPr>
        <p:spPr>
          <a:xfrm>
            <a:off x="4889068" y="1700808"/>
            <a:ext cx="3802062" cy="4211104"/>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200"/>
              </a:spcBef>
              <a:spcAft>
                <a:spcPts val="600"/>
              </a:spcAft>
              <a:buClrTx/>
              <a:buSzTx/>
              <a:buFontTx/>
              <a:buNone/>
              <a:tabLst>
                <a:tab pos="176213" algn="l"/>
              </a:tabLst>
              <a:defRPr/>
            </a:pPr>
            <a:r>
              <a:rPr lang="en-US" sz="1100" b="1">
                <a:solidFill>
                  <a:srgbClr val="4F81BD"/>
                </a:solidFill>
              </a:rPr>
              <a:t>5</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  	Extend the reasons to visit the town centre</a:t>
            </a:r>
            <a:b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b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Add more reasons to visit and use the town centre, fill empty units with appropriate uses, repurpose, more events, more markets, strengthen the core area, both offer and experience.</a:t>
            </a:r>
            <a:endPar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endParaRPr>
          </a:p>
          <a:p>
            <a:pPr marR="0" lvl="0" algn="l" defTabSz="914400" rtl="0" eaLnBrk="1" fontAlgn="base" latinLnBrk="0" hangingPunct="1">
              <a:lnSpc>
                <a:spcPct val="100000"/>
              </a:lnSpc>
              <a:spcBef>
                <a:spcPts val="200"/>
              </a:spcBef>
              <a:spcAft>
                <a:spcPts val="600"/>
              </a:spcAft>
              <a:buClrTx/>
              <a:buSzTx/>
              <a:tabLst>
                <a:tab pos="176213" algn="l"/>
              </a:tabLst>
              <a:defRPr/>
            </a:pPr>
            <a:r>
              <a:rPr lang="en-US" sz="1100" b="1">
                <a:solidFill>
                  <a:srgbClr val="4F81BD"/>
                </a:solidFill>
              </a:rPr>
              <a:t>6. 	More marketing </a:t>
            </a: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and promotion of the town centre, both the existing offer and any changes and positive stories</a:t>
            </a:r>
            <a:b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br>
            <a:r>
              <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rPr>
              <a:t>Promote existing strengths, and all new positive actions. Make more noise about Market Drayton, the range of businesses, the facilities, existing events, new events, new openings, meanwhile and temporary uses. Create a dedicated town centre marketing team, with local representatives from all sectors. Include online, social media, posters, leaflets and events.</a:t>
            </a:r>
          </a:p>
          <a:p>
            <a:pPr marL="0" marR="0" lvl="0" indent="0" algn="l" defTabSz="914400" rtl="0" eaLnBrk="1" fontAlgn="base" latinLnBrk="0" hangingPunct="1">
              <a:lnSpc>
                <a:spcPct val="100000"/>
              </a:lnSpc>
              <a:spcBef>
                <a:spcPts val="200"/>
              </a:spcBef>
              <a:spcAft>
                <a:spcPts val="600"/>
              </a:spcAft>
              <a:buClrTx/>
              <a:buSzTx/>
              <a:buFontTx/>
              <a:buNone/>
              <a:tabLst>
                <a:tab pos="176213" algn="l"/>
              </a:tabLst>
              <a:defRPr/>
            </a:pPr>
            <a:r>
              <a:rPr lang="en-US" sz="1100" b="1">
                <a:solidFill>
                  <a:srgbClr val="4F81BD"/>
                </a:solidFill>
              </a:rPr>
              <a:t>7. 	Use the available information to create a selling prospectus to promote the reasons to operate in Market Drayton</a:t>
            </a:r>
            <a:br>
              <a:rPr lang="en-US" sz="1100" b="1">
                <a:solidFill>
                  <a:srgbClr val="4F81BD"/>
                </a:solidFill>
              </a:rPr>
            </a:br>
            <a:r>
              <a:rPr lang="en-US" sz="1100">
                <a:solidFill>
                  <a:prstClr val="black"/>
                </a:solidFill>
              </a:rPr>
              <a:t>Include information on catchment, footfall, visit, performance, satisfaction. Work with local landlords and agents to use the information to target and attract businesses, new to the town, existing businesses to upsize, local producers to use space etc.</a:t>
            </a:r>
          </a:p>
          <a:p>
            <a:pPr marL="0" marR="0" lvl="0" indent="0" algn="l" defTabSz="914400" rtl="0" eaLnBrk="1" fontAlgn="base" latinLnBrk="0" hangingPunct="1">
              <a:lnSpc>
                <a:spcPct val="100000"/>
              </a:lnSpc>
              <a:spcBef>
                <a:spcPts val="200"/>
              </a:spcBef>
              <a:spcAft>
                <a:spcPts val="600"/>
              </a:spcAft>
              <a:buClrTx/>
              <a:buSzTx/>
              <a:buFontTx/>
              <a:buNone/>
              <a:tabLst>
                <a:tab pos="176213" algn="l"/>
              </a:tabLst>
              <a:defRPr/>
            </a:pPr>
            <a:r>
              <a:rPr lang="en-US" sz="1100" b="1">
                <a:solidFill>
                  <a:srgbClr val="4F81BD"/>
                </a:solidFill>
              </a:rPr>
              <a:t>8. 	Implement temporary improvements to ‘animate’ the largescale and visible empty units</a:t>
            </a:r>
            <a:br>
              <a:rPr lang="en-US" sz="1100" b="1">
                <a:solidFill>
                  <a:srgbClr val="4F81BD"/>
                </a:solidFill>
              </a:rPr>
            </a:br>
            <a:r>
              <a:rPr lang="en-US" sz="1100">
                <a:solidFill>
                  <a:prstClr val="black"/>
                </a:solidFill>
              </a:rPr>
              <a:t>This can range from installation of short term kiosk or mobile units in front of empty shops, to using windows for promotional decals, to meanwhile uses and repurposed uses.</a:t>
            </a:r>
          </a:p>
        </p:txBody>
      </p:sp>
    </p:spTree>
    <p:extLst>
      <p:ext uri="{BB962C8B-B14F-4D97-AF65-F5344CB8AC3E}">
        <p14:creationId xmlns:p14="http://schemas.microsoft.com/office/powerpoint/2010/main" val="1098599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2800" y="1921745"/>
            <a:ext cx="7888330" cy="3990167"/>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200"/>
              </a:spcBef>
              <a:spcAft>
                <a:spcPts val="200"/>
              </a:spcAft>
              <a:tabLst>
                <a:tab pos="176213" algn="l"/>
              </a:tabLst>
              <a:defRPr/>
            </a:pPr>
            <a:r>
              <a:rPr lang="en-US" sz="1100" b="1" dirty="0">
                <a:solidFill>
                  <a:srgbClr val="4F81BD"/>
                </a:solidFill>
              </a:rPr>
              <a:t>9. 	Improve the markets offer</a:t>
            </a:r>
            <a:br>
              <a:rPr lang="en-US" b="1" dirty="0">
                <a:solidFill>
                  <a:prstClr val="black"/>
                </a:solidFill>
              </a:rPr>
            </a:br>
            <a:r>
              <a:rPr lang="en-US" sz="1100" dirty="0">
                <a:solidFill>
                  <a:prstClr val="black"/>
                </a:solidFill>
              </a:rPr>
              <a:t>A proven trip generator, footfall driver and a long-term asset for the town. </a:t>
            </a:r>
            <a:br>
              <a:rPr lang="en-US" sz="1100" dirty="0">
                <a:solidFill>
                  <a:prstClr val="black"/>
                </a:solidFill>
              </a:rPr>
            </a:br>
            <a:r>
              <a:rPr lang="en-US" sz="1100" dirty="0">
                <a:solidFill>
                  <a:prstClr val="black"/>
                </a:solidFill>
              </a:rPr>
              <a:t>The street market can provide a better experience, with plenty of options to expand the offer, choice and quality / delivery. Can the Market Hall be relocated, to a larger unit and provide a more regular trading asset for the town? The Buttermarket can provide a much stronger venue and base for an improved artisan offer.</a:t>
            </a:r>
            <a:endPar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lang="en-US" b="1" dirty="0">
                <a:solidFill>
                  <a:srgbClr val="4F81BD"/>
                </a:solidFill>
              </a:rPr>
              <a:t>Action Plan</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Over the following pages the report sets out the actions to be implemented under the four key headings / outputs of the brief:</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How to make the town more attractive?</a:t>
            </a:r>
          </a:p>
          <a:p>
            <a:pPr marL="171450" indent="-171450">
              <a:spcBef>
                <a:spcPts val="200"/>
              </a:spcBef>
              <a:spcAft>
                <a:spcPts val="200"/>
              </a:spcAft>
              <a:buFont typeface="Arial" panose="020B0604020202020204" pitchFamily="34" charset="0"/>
              <a:buChar char="•"/>
              <a:tabLst>
                <a:tab pos="271463" algn="l"/>
              </a:tabLst>
            </a:pPr>
            <a:r>
              <a:rPr lang="en-US" sz="1100" dirty="0"/>
              <a:t>How to attract large stores to the three large empty retail units in the town or how they could be repurposed (B&amp;M Store / Wilko / Argos)</a:t>
            </a:r>
            <a:r>
              <a:rPr lang="en-US" dirty="0"/>
              <a:t>?</a:t>
            </a:r>
            <a:endParaRPr lang="en-US" sz="1100" dirty="0"/>
          </a:p>
          <a:p>
            <a:pPr marL="171450" indent="-171450">
              <a:spcBef>
                <a:spcPts val="200"/>
              </a:spcBef>
              <a:spcAft>
                <a:spcPts val="200"/>
              </a:spcAft>
              <a:buFont typeface="Arial" panose="020B0604020202020204" pitchFamily="34" charset="0"/>
              <a:buChar char="•"/>
              <a:tabLst>
                <a:tab pos="271463" algn="l"/>
              </a:tabLst>
            </a:pPr>
            <a:r>
              <a:rPr lang="en-US" sz="1100" dirty="0"/>
              <a:t>How to encourage shoppers / visitors / tourists to the town?</a:t>
            </a:r>
          </a:p>
          <a:p>
            <a:pPr marL="171450" indent="-171450">
              <a:spcBef>
                <a:spcPts val="200"/>
              </a:spcBef>
              <a:spcAft>
                <a:spcPts val="200"/>
              </a:spcAft>
              <a:buFont typeface="Arial" panose="020B0604020202020204" pitchFamily="34" charset="0"/>
              <a:buChar char="•"/>
              <a:tabLst>
                <a:tab pos="271463" algn="l"/>
              </a:tabLst>
            </a:pPr>
            <a:r>
              <a:rPr lang="en-US" dirty="0"/>
              <a:t>How to improve the market offer?</a:t>
            </a:r>
          </a:p>
          <a:p>
            <a:pPr marL="0" indent="0">
              <a:spcBef>
                <a:spcPts val="200"/>
              </a:spcBef>
              <a:spcAft>
                <a:spcPts val="200"/>
              </a:spcAft>
              <a:tabLst>
                <a:tab pos="271463" algn="l"/>
              </a:tabLst>
            </a:pP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The report has used the strategic </a:t>
            </a:r>
            <a:r>
              <a:rPr lang="en-US" dirty="0">
                <a:solidFill>
                  <a:prstClr val="black"/>
                </a:solidFill>
              </a:rPr>
              <a:t>objectives</a:t>
            </a: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 from the identified themes and topics set out on the previous page, within each of the four required output areas.  </a:t>
            </a:r>
            <a:r>
              <a:rPr lang="en-US" dirty="0">
                <a:solidFill>
                  <a:prstClr val="black"/>
                </a:solidFill>
              </a:rPr>
              <a:t>In some instances, an identified action will be relevant to more than one of the output areas, however it has not been repeated for the sake of brevity.</a:t>
            </a:r>
          </a:p>
          <a:p>
            <a:pPr marL="0" indent="0">
              <a:spcBef>
                <a:spcPts val="200"/>
              </a:spcBef>
              <a:spcAft>
                <a:spcPts val="200"/>
              </a:spcAft>
              <a:tabLst>
                <a:tab pos="271463" algn="l"/>
              </a:tabLst>
            </a:pPr>
            <a:r>
              <a:rPr kumimoji="0" lang="en-US" sz="1100" b="0" i="0" u="none" strike="noStrike" kern="1200" cap="none" spc="0" normalizeH="0" baseline="0" noProof="0" dirty="0">
                <a:ln>
                  <a:noFill/>
                </a:ln>
                <a:solidFill>
                  <a:prstClr val="black"/>
                </a:solidFill>
                <a:effectLst/>
                <a:uLnTx/>
                <a:uFillTx/>
                <a:latin typeface="Arial Narrow" pitchFamily="34" charset="0"/>
                <a:ea typeface="+mn-ea"/>
                <a:cs typeface="+mn-cs"/>
              </a:rPr>
              <a:t>For</a:t>
            </a:r>
            <a:r>
              <a:rPr lang="en-US" dirty="0">
                <a:solidFill>
                  <a:prstClr val="black"/>
                </a:solidFill>
              </a:rPr>
              <a:t> each of the identified output areas, the report provides an overview of how it should be addressed, based on the findings and analysis of all the research. Where possible the report provides visual references and a summary of detailed actions to implement.</a:t>
            </a:r>
          </a:p>
          <a:p>
            <a:pPr marL="0" indent="0">
              <a:spcBef>
                <a:spcPts val="200"/>
              </a:spcBef>
              <a:spcAft>
                <a:spcPts val="200"/>
              </a:spcAft>
              <a:tabLst>
                <a:tab pos="271463" algn="l"/>
              </a:tabLst>
            </a:pPr>
            <a:r>
              <a:rPr kumimoji="0" lang="en-US" sz="1100" b="1" i="0" u="none" strike="noStrike" kern="1200" cap="none" spc="0" normalizeH="0" baseline="0" noProof="0" dirty="0">
                <a:ln>
                  <a:noFill/>
                </a:ln>
                <a:solidFill>
                  <a:prstClr val="black"/>
                </a:solidFill>
                <a:effectLst/>
                <a:uLnTx/>
                <a:uFillTx/>
                <a:latin typeface="Arial Narrow" pitchFamily="34" charset="0"/>
                <a:ea typeface="+mn-ea"/>
                <a:cs typeface="+mn-cs"/>
              </a:rPr>
              <a:t>The role of the Town Council in the delivery </a:t>
            </a:r>
            <a:r>
              <a:rPr lang="en-US" b="1" dirty="0">
                <a:solidFill>
                  <a:prstClr val="black"/>
                </a:solidFill>
              </a:rPr>
              <a:t>or implementation of the actions will vary according to the action. </a:t>
            </a:r>
            <a:r>
              <a:rPr kumimoji="0" lang="en-US" sz="1100" b="1" i="0" u="none" strike="noStrike" kern="1200" cap="none" spc="0" normalizeH="0" baseline="0" noProof="0" dirty="0">
                <a:ln>
                  <a:noFill/>
                </a:ln>
                <a:solidFill>
                  <a:prstClr val="black"/>
                </a:solidFill>
                <a:effectLst/>
                <a:uLnTx/>
                <a:uFillTx/>
                <a:latin typeface="Arial Narrow" pitchFamily="34" charset="0"/>
                <a:ea typeface="+mn-ea"/>
                <a:cs typeface="+mn-cs"/>
              </a:rPr>
              <a:t>In some instances, the Town Council will manage and or lead implementation, in others it will facilitate, enable, prompt, support or simply assist other stakeholders / partners.</a:t>
            </a:r>
            <a:br>
              <a:rPr kumimoji="0" lang="en-US" sz="1100" b="1" i="0" u="none" strike="noStrike" kern="1200" cap="none" spc="0" normalizeH="0" baseline="0" noProof="0" dirty="0">
                <a:ln>
                  <a:noFill/>
                </a:ln>
                <a:solidFill>
                  <a:prstClr val="black"/>
                </a:solidFill>
                <a:effectLst/>
                <a:uLnTx/>
                <a:uFillTx/>
                <a:latin typeface="Arial Narrow" pitchFamily="34" charset="0"/>
                <a:ea typeface="+mn-ea"/>
                <a:cs typeface="+mn-cs"/>
              </a:rPr>
            </a:br>
            <a:endParaRPr kumimoji="0" lang="en-US" sz="11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rPr>
              <a:t>Introduction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 cont’d.</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9.0	</a:t>
            </a:r>
            <a:r>
              <a:rPr lang="en-GB" sz="1100" b="1"/>
              <a:t>Recommended Future Strategy &amp; Action Plan</a:t>
            </a:r>
            <a:endParaRPr kumimoji="0" lang="en-GB" sz="1100" b="0" i="0" u="none" strike="noStrike" kern="1200" cap="none" spc="0" normalizeH="0" baseline="0" noProof="0">
              <a:ln>
                <a:noFill/>
              </a:ln>
              <a:solidFill>
                <a:prstClr val="black"/>
              </a:solidFill>
              <a:effectLst/>
              <a:highlight>
                <a:srgbClr val="FFFF00"/>
              </a:highlight>
              <a:uLnTx/>
              <a:uFillTx/>
              <a:latin typeface="Arial Narrow" pitchFamily="34" charset="0"/>
              <a:ea typeface="+mn-ea"/>
              <a:cs typeface="+mn-cs"/>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Lst>
              <a:defRPr/>
            </a:pPr>
            <a:endParaRPr kumimoji="0" lang="en-GB"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12" name="Content Placeholder 2">
            <a:extLst>
              <a:ext uri="{FF2B5EF4-FFF2-40B4-BE49-F238E27FC236}">
                <a16:creationId xmlns:a16="http://schemas.microsoft.com/office/drawing/2014/main" id="{F1E7BABB-7E13-DACB-AD7A-3631F50D525A}"/>
              </a:ext>
            </a:extLst>
          </p:cNvPr>
          <p:cNvSpPr txBox="1">
            <a:spLocks/>
          </p:cNvSpPr>
          <p:nvPr/>
        </p:nvSpPr>
        <p:spPr>
          <a:xfrm>
            <a:off x="4889068" y="1700808"/>
            <a:ext cx="3802062" cy="4211104"/>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200"/>
              </a:spcBef>
              <a:spcAft>
                <a:spcPts val="6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580295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1457" y="1921747"/>
            <a:ext cx="4792132" cy="1507254"/>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68288">
              <a:tabLst>
                <a:tab pos="360363" algn="l"/>
              </a:tabLst>
            </a:pPr>
            <a:r>
              <a:rPr lang="en-US" dirty="0">
                <a:highlight>
                  <a:srgbClr val="FFFFFF"/>
                </a:highlight>
                <a:cs typeface="Calibri" panose="020F0502020204030204" pitchFamily="34" charset="0"/>
              </a:rPr>
              <a:t>Actions within this theme include ‘dressing’ parts of the town to detract / obscure some of the less attractive buildings (Library area). Adding more welcome and directional signs (start of Cheshire Street, car parks, pedestrian routes). It also includes more external seating to detract from vehicles as well as improved parking availability signs, traditional ‘3D’ style and themed projecting signs for buildings. </a:t>
            </a:r>
          </a:p>
          <a:p>
            <a:pPr marL="0" indent="-268288">
              <a:tabLst>
                <a:tab pos="360363" algn="l"/>
              </a:tabLst>
            </a:pPr>
            <a:r>
              <a:rPr lang="en-US" dirty="0">
                <a:highlight>
                  <a:srgbClr val="FFFFFF"/>
                </a:highlight>
                <a:cs typeface="Calibri" panose="020F0502020204030204" pitchFamily="34" charset="0"/>
              </a:rPr>
              <a:t>Another key area will be improved customer facilities, from toilets to pavements, shared seating areas, with more greening, possibly sponsored by major local businesses, particularly at the High Street, Queen Street and Buttermarket areas.</a:t>
            </a:r>
          </a:p>
          <a:p>
            <a:pPr marL="0" indent="-268288">
              <a:tabLst>
                <a:tab pos="360363" algn="l"/>
              </a:tabLst>
            </a:pPr>
            <a:r>
              <a:rPr lang="en-US" dirty="0">
                <a:highlight>
                  <a:srgbClr val="FFFFFF"/>
                </a:highlight>
                <a:cs typeface="Calibri" panose="020F0502020204030204" pitchFamily="34" charset="0"/>
              </a:rPr>
              <a:t>The town would benefit from a best kept building competition, business window display competition, incentives to maintain buildings, help with grants for historic and adjacent buildings and so on. </a:t>
            </a:r>
            <a:r>
              <a:rPr lang="en-US" dirty="0">
                <a:cs typeface="Calibri" panose="020F0502020204030204" pitchFamily="34" charset="0"/>
              </a:rPr>
              <a:t>Making Market Drayton ‘attractive’ covers all aspects of the customer experience, beyond the offer, to environment, services and facilities, promotion and memory.</a:t>
            </a:r>
            <a:br>
              <a:rPr lang="en-US" b="1" dirty="0">
                <a:cs typeface="Calibri" panose="020F0502020204030204" pitchFamily="34" charset="0"/>
              </a:rPr>
            </a:br>
            <a:r>
              <a:rPr lang="en-US" b="1" dirty="0">
                <a:highlight>
                  <a:srgbClr val="FFFFFF"/>
                </a:highlight>
                <a:cs typeface="Calibri" panose="020F0502020204030204" pitchFamily="34" charset="0"/>
              </a:rPr>
              <a:t>	</a:t>
            </a:r>
            <a:endParaRPr lang="en-US" dirty="0">
              <a:highlight>
                <a:srgbClr val="FFFFFF"/>
              </a:highlight>
              <a:cs typeface="Calibri" panose="020F0502020204030204" pitchFamily="34" charset="0"/>
            </a:endParaRP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9.1	How to make the town more attractive</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3" name="TextBox 2">
            <a:extLst>
              <a:ext uri="{FF2B5EF4-FFF2-40B4-BE49-F238E27FC236}">
                <a16:creationId xmlns:a16="http://schemas.microsoft.com/office/drawing/2014/main" id="{0FCB3542-5F57-D203-E832-C299ACEB0BF0}"/>
              </a:ext>
            </a:extLst>
          </p:cNvPr>
          <p:cNvSpPr txBox="1"/>
          <p:nvPr/>
        </p:nvSpPr>
        <p:spPr>
          <a:xfrm>
            <a:off x="709095" y="5639841"/>
            <a:ext cx="2855041"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Dressing for streets and hiding eyesores</a:t>
            </a:r>
          </a:p>
        </p:txBody>
      </p:sp>
      <p:pic>
        <p:nvPicPr>
          <p:cNvPr id="8" name="Picture 2" descr="Things to do in London Fields &amp; Broadway Market, Hackney - CK Travels">
            <a:extLst>
              <a:ext uri="{FF2B5EF4-FFF2-40B4-BE49-F238E27FC236}">
                <a16:creationId xmlns:a16="http://schemas.microsoft.com/office/drawing/2014/main" id="{12B88B83-B2E2-1224-95FE-DE2A1F4806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262379" y="4099032"/>
            <a:ext cx="2331210" cy="1558915"/>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90177E-28A8-2EE8-A901-D48334202C97}"/>
              </a:ext>
            </a:extLst>
          </p:cNvPr>
          <p:cNvSpPr txBox="1"/>
          <p:nvPr/>
        </p:nvSpPr>
        <p:spPr>
          <a:xfrm>
            <a:off x="3160780" y="5639841"/>
            <a:ext cx="2419086" cy="430887"/>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Clean, positive environment in which to stay longer and socialise</a:t>
            </a:r>
          </a:p>
        </p:txBody>
      </p:sp>
      <p:pic>
        <p:nvPicPr>
          <p:cNvPr id="13" name="Picture 2" descr="Multi-coloured umbrella display returns to Liverpool - Liverpool Business  News">
            <a:extLst>
              <a:ext uri="{FF2B5EF4-FFF2-40B4-BE49-F238E27FC236}">
                <a16:creationId xmlns:a16="http://schemas.microsoft.com/office/drawing/2014/main" id="{E9FE6D78-7D3D-782C-76F4-632B8CA839F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801457" y="4089797"/>
            <a:ext cx="2278730" cy="15589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FBA7E21-E3EC-F253-A26E-970A67C82C68}"/>
              </a:ext>
            </a:extLst>
          </p:cNvPr>
          <p:cNvSpPr txBox="1"/>
          <p:nvPr/>
        </p:nvSpPr>
        <p:spPr>
          <a:xfrm>
            <a:off x="5754255" y="1340245"/>
            <a:ext cx="3000446" cy="4662815"/>
          </a:xfrm>
          <a:prstGeom prst="rect">
            <a:avLst/>
          </a:prstGeom>
          <a:noFill/>
          <a:ln w="19050">
            <a:solidFill>
              <a:schemeClr val="tx2">
                <a:lumMod val="60000"/>
                <a:lumOff val="40000"/>
              </a:schemeClr>
            </a:solidFill>
          </a:ln>
        </p:spPr>
        <p:txBody>
          <a:bodyPr wrap="square">
            <a:spAutoFit/>
          </a:bodyPr>
          <a:lstStyle/>
          <a:p>
            <a:r>
              <a:rPr lang="en-GB" sz="1100">
                <a:solidFill>
                  <a:schemeClr val="bg1">
                    <a:lumMod val="50000"/>
                  </a:schemeClr>
                </a:solidFill>
                <a:cs typeface="Calibri" panose="020F0502020204030204" pitchFamily="34" charset="0"/>
              </a:rPr>
              <a:t>Indicative actions include (more images overleaf):</a:t>
            </a:r>
          </a:p>
          <a:p>
            <a:pPr marL="171450" indent="-171450">
              <a:buFontTx/>
              <a:buChar char="-"/>
            </a:pPr>
            <a:r>
              <a:rPr lang="en-GB" sz="1100">
                <a:solidFill>
                  <a:schemeClr val="bg1">
                    <a:lumMod val="50000"/>
                  </a:schemeClr>
                </a:solidFill>
                <a:cs typeface="Calibri" panose="020F0502020204030204" pitchFamily="34" charset="0"/>
              </a:rPr>
              <a:t>Town centre welcome signs and information boards / plans to promote all attractions, connectivity and wider reasons to use</a:t>
            </a:r>
          </a:p>
          <a:p>
            <a:pPr marL="171450" indent="-171450">
              <a:buFontTx/>
              <a:buChar char="-"/>
            </a:pPr>
            <a:r>
              <a:rPr lang="en-GB" sz="1100">
                <a:solidFill>
                  <a:schemeClr val="bg1">
                    <a:lumMod val="50000"/>
                  </a:schemeClr>
                </a:solidFill>
                <a:cs typeface="Calibri" panose="020F0502020204030204" pitchFamily="34" charset="0"/>
              </a:rPr>
              <a:t>Directional / finger signs at key interchanges</a:t>
            </a:r>
          </a:p>
          <a:p>
            <a:pPr marL="171450" indent="-171450">
              <a:buFontTx/>
              <a:buChar char="-"/>
            </a:pPr>
            <a:r>
              <a:rPr lang="en-GB" sz="1100">
                <a:solidFill>
                  <a:schemeClr val="bg1">
                    <a:lumMod val="50000"/>
                  </a:schemeClr>
                </a:solidFill>
                <a:cs typeface="Calibri" panose="020F0502020204030204" pitchFamily="34" charset="0"/>
              </a:rPr>
              <a:t>All signage and information to be of one bespoke Market Drayton style, professional design support needed, use local designers if available</a:t>
            </a:r>
          </a:p>
          <a:p>
            <a:pPr marL="171450" indent="-171450">
              <a:buFontTx/>
              <a:buChar char="-"/>
            </a:pPr>
            <a:r>
              <a:rPr lang="en-GB" sz="1100">
                <a:solidFill>
                  <a:schemeClr val="bg1">
                    <a:lumMod val="50000"/>
                  </a:schemeClr>
                </a:solidFill>
                <a:cs typeface="Calibri" panose="020F0502020204030204" pitchFamily="34" charset="0"/>
              </a:rPr>
              <a:t>Clear car park availability signage, not real time electronic, just simple clear plans</a:t>
            </a:r>
          </a:p>
          <a:p>
            <a:pPr marL="171450" indent="-171450">
              <a:buFontTx/>
              <a:buChar char="-"/>
            </a:pPr>
            <a:r>
              <a:rPr lang="en-GB" sz="1100">
                <a:solidFill>
                  <a:schemeClr val="bg1">
                    <a:lumMod val="50000"/>
                  </a:schemeClr>
                </a:solidFill>
                <a:cs typeface="Calibri" panose="020F0502020204030204" pitchFamily="34" charset="0"/>
              </a:rPr>
              <a:t>Improve the pavements, increase size where possible, conduct pram and wheelchair tests, include local mums and / or disability groups</a:t>
            </a:r>
          </a:p>
          <a:p>
            <a:pPr marL="171450" indent="-171450">
              <a:buFontTx/>
              <a:buChar char="-"/>
            </a:pPr>
            <a:r>
              <a:rPr lang="en-GB" sz="1100">
                <a:solidFill>
                  <a:schemeClr val="bg1">
                    <a:lumMod val="50000"/>
                  </a:schemeClr>
                </a:solidFill>
                <a:cs typeface="Calibri" panose="020F0502020204030204" pitchFamily="34" charset="0"/>
              </a:rPr>
              <a:t>Improve existing small squares, seating areas. Install better quality seating, bins, information, greening. Make them places people want to sit in</a:t>
            </a:r>
          </a:p>
          <a:p>
            <a:pPr marL="171450" indent="-171450">
              <a:buFontTx/>
              <a:buChar char="-"/>
            </a:pPr>
            <a:r>
              <a:rPr lang="en-GB" sz="1100">
                <a:solidFill>
                  <a:schemeClr val="bg1">
                    <a:lumMod val="50000"/>
                  </a:schemeClr>
                </a:solidFill>
                <a:cs typeface="Calibri" panose="020F0502020204030204" pitchFamily="34" charset="0"/>
              </a:rPr>
              <a:t>Include local art, school’s projects, to secure long-term, lifelong loyalty, promote authenticity, free to use leisure</a:t>
            </a:r>
          </a:p>
          <a:p>
            <a:pPr marL="171450" indent="-171450">
              <a:buFontTx/>
              <a:buChar char="-"/>
            </a:pPr>
            <a:r>
              <a:rPr lang="en-GB" sz="1100">
                <a:solidFill>
                  <a:schemeClr val="bg1">
                    <a:lumMod val="50000"/>
                  </a:schemeClr>
                </a:solidFill>
                <a:cs typeface="Calibri" panose="020F0502020204030204" pitchFamily="34" charset="0"/>
              </a:rPr>
              <a:t>Provide history tours, online accompanied guides</a:t>
            </a:r>
          </a:p>
          <a:p>
            <a:pPr marL="171450" indent="-171450">
              <a:buFontTx/>
              <a:buChar char="-"/>
            </a:pPr>
            <a:r>
              <a:rPr lang="en-GB" sz="1100">
                <a:solidFill>
                  <a:schemeClr val="bg1">
                    <a:lumMod val="50000"/>
                  </a:schemeClr>
                </a:solidFill>
                <a:cs typeface="Calibri" panose="020F0502020204030204" pitchFamily="34" charset="0"/>
              </a:rPr>
              <a:t>Create a strong, consistent Market Drayton brand</a:t>
            </a:r>
          </a:p>
          <a:p>
            <a:pPr marL="171450" indent="-171450">
              <a:buFontTx/>
              <a:buChar char="-"/>
            </a:pPr>
            <a:r>
              <a:rPr lang="en-GB" sz="1100">
                <a:solidFill>
                  <a:schemeClr val="bg1">
                    <a:lumMod val="50000"/>
                  </a:schemeClr>
                </a:solidFill>
                <a:cs typeface="Calibri" panose="020F0502020204030204" pitchFamily="34" charset="0"/>
              </a:rPr>
              <a:t>Introduce seasonal window display competitions</a:t>
            </a:r>
          </a:p>
          <a:p>
            <a:pPr marL="171450" indent="-171450">
              <a:buFontTx/>
              <a:buChar char="-"/>
            </a:pPr>
            <a:r>
              <a:rPr lang="en-GB" sz="1100">
                <a:solidFill>
                  <a:schemeClr val="bg1">
                    <a:lumMod val="50000"/>
                  </a:schemeClr>
                </a:solidFill>
                <a:cs typeface="Calibri" panose="020F0502020204030204" pitchFamily="34" charset="0"/>
              </a:rPr>
              <a:t>Create landmark arrival sculptures (Gingerbread version of Angel of the North, Wicker Man, Shirley Poppies) (see photo overleaf)</a:t>
            </a:r>
          </a:p>
          <a:p>
            <a:pPr marL="171450" indent="-171450">
              <a:buFontTx/>
              <a:buChar char="-"/>
            </a:pPr>
            <a:r>
              <a:rPr lang="en-GB" sz="1100">
                <a:solidFill>
                  <a:schemeClr val="bg1">
                    <a:lumMod val="50000"/>
                  </a:schemeClr>
                </a:solidFill>
                <a:cs typeface="Calibri" panose="020F0502020204030204" pitchFamily="34" charset="0"/>
              </a:rPr>
              <a:t>Use parked catering vehicles to improve facilities at seated spaces</a:t>
            </a:r>
          </a:p>
        </p:txBody>
      </p:sp>
    </p:spTree>
    <p:extLst>
      <p:ext uri="{BB962C8B-B14F-4D97-AF65-F5344CB8AC3E}">
        <p14:creationId xmlns:p14="http://schemas.microsoft.com/office/powerpoint/2010/main" val="2390655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28722"/>
          </a:xfrm>
          <a:prstGeom prst="rect">
            <a:avLst/>
          </a:prstGeom>
        </p:spPr>
        <p:txBody>
          <a:bodyPr vert="horz" wrap="square" lIns="0" tIns="0" rIns="0" bIns="0" numCol="1" spcCol="252000" rtlCol="0">
            <a:noAutofit/>
          </a:bodyPr>
          <a:lstStyle/>
          <a:p>
            <a:pPr>
              <a:spcBef>
                <a:spcPts val="0"/>
              </a:spcBef>
              <a:spcAft>
                <a:spcPts val="600"/>
              </a:spcAft>
              <a:tabLst>
                <a:tab pos="268288" algn="l"/>
                <a:tab pos="360363" algn="l"/>
              </a:tabLst>
            </a:pPr>
            <a:r>
              <a:rPr lang="en-US" sz="1100" b="1">
                <a:solidFill>
                  <a:schemeClr val="accent1"/>
                </a:solidFill>
              </a:rPr>
              <a:t>9.1	How to make the town more attractive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cont’d.</a:t>
            </a:r>
            <a:endParaRPr lang="en-US" sz="1100" b="1">
              <a:solidFill>
                <a:schemeClr val="accent1"/>
              </a:solidFill>
            </a:endParaRP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 pos="360363" algn="l"/>
              </a:tabLst>
            </a:pPr>
            <a:r>
              <a:rPr lang="en-GB" sz="1100" b="1"/>
              <a:t>9.0	Recommended Future Strategy &amp; Action Plan</a:t>
            </a:r>
            <a:endParaRPr lang="en-GB" sz="1100">
              <a:highlight>
                <a:srgbClr val="FFFF00"/>
              </a:highlight>
            </a:endParaRPr>
          </a:p>
        </p:txBody>
      </p:sp>
      <p:sp>
        <p:nvSpPr>
          <p:cNvPr id="11" name="TextBox 10">
            <a:extLst>
              <a:ext uri="{FF2B5EF4-FFF2-40B4-BE49-F238E27FC236}">
                <a16:creationId xmlns:a16="http://schemas.microsoft.com/office/drawing/2014/main" id="{5690177E-28A8-2EE8-A901-D48334202C97}"/>
              </a:ext>
            </a:extLst>
          </p:cNvPr>
          <p:cNvSpPr txBox="1"/>
          <p:nvPr/>
        </p:nvSpPr>
        <p:spPr>
          <a:xfrm>
            <a:off x="6073334" y="5594438"/>
            <a:ext cx="2855041" cy="430887"/>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Clear and focussed plans and maps, highlighting all assets</a:t>
            </a:r>
          </a:p>
        </p:txBody>
      </p:sp>
      <p:sp>
        <p:nvSpPr>
          <p:cNvPr id="9" name="TextBox 8">
            <a:extLst>
              <a:ext uri="{FF2B5EF4-FFF2-40B4-BE49-F238E27FC236}">
                <a16:creationId xmlns:a16="http://schemas.microsoft.com/office/drawing/2014/main" id="{1818D725-D9A7-2186-CAEB-AB5094FE826B}"/>
              </a:ext>
            </a:extLst>
          </p:cNvPr>
          <p:cNvSpPr txBox="1"/>
          <p:nvPr/>
        </p:nvSpPr>
        <p:spPr>
          <a:xfrm>
            <a:off x="704574" y="3794505"/>
            <a:ext cx="2165304"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rPr>
              <a:t>Clear links to existing and new assets</a:t>
            </a:r>
          </a:p>
        </p:txBody>
      </p:sp>
      <p:pic>
        <p:nvPicPr>
          <p:cNvPr id="10" name="Picture 9" descr="Image result for wayfinding signage">
            <a:extLst>
              <a:ext uri="{FF2B5EF4-FFF2-40B4-BE49-F238E27FC236}">
                <a16:creationId xmlns:a16="http://schemas.microsoft.com/office/drawing/2014/main" id="{AEED2B38-D04A-5B38-3F02-7ACA42DC9B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801457" y="1936263"/>
            <a:ext cx="1650947" cy="18329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13F3B4C-3753-AD5C-8E99-3C58AE86DC8C}"/>
              </a:ext>
            </a:extLst>
          </p:cNvPr>
          <p:cNvSpPr txBox="1"/>
          <p:nvPr/>
        </p:nvSpPr>
        <p:spPr>
          <a:xfrm>
            <a:off x="2687882" y="3533965"/>
            <a:ext cx="3102358"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Clear, helpful welcome signage and information signage</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sp>
        <p:nvSpPr>
          <p:cNvPr id="15" name="TextBox 14">
            <a:extLst>
              <a:ext uri="{FF2B5EF4-FFF2-40B4-BE49-F238E27FC236}">
                <a16:creationId xmlns:a16="http://schemas.microsoft.com/office/drawing/2014/main" id="{29CEB540-5F39-D75A-E4B4-181F36978FC5}"/>
              </a:ext>
            </a:extLst>
          </p:cNvPr>
          <p:cNvSpPr txBox="1"/>
          <p:nvPr/>
        </p:nvSpPr>
        <p:spPr>
          <a:xfrm>
            <a:off x="6069596" y="3427473"/>
            <a:ext cx="2679117"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Free to use chess sets, to add to facilities</a:t>
            </a:r>
          </a:p>
        </p:txBody>
      </p:sp>
      <p:pic>
        <p:nvPicPr>
          <p:cNvPr id="16" name="Picture 4" descr="Chess to get funding boost to foster young talent - BBC News">
            <a:extLst>
              <a:ext uri="{FF2B5EF4-FFF2-40B4-BE49-F238E27FC236}">
                <a16:creationId xmlns:a16="http://schemas.microsoft.com/office/drawing/2014/main" id="{F1943AC5-614C-231C-6ED5-16CBCFAE423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47089" y="1937035"/>
            <a:ext cx="2592388" cy="14517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89C8E66-EB05-4BCC-2F2D-055512CE7B77}"/>
              </a:ext>
            </a:extLst>
          </p:cNvPr>
          <p:cNvSpPr txBox="1"/>
          <p:nvPr/>
        </p:nvSpPr>
        <p:spPr>
          <a:xfrm>
            <a:off x="3539290" y="5581774"/>
            <a:ext cx="2284329" cy="430887"/>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Strong place branding using locally important and recognised icons</a:t>
            </a:r>
          </a:p>
        </p:txBody>
      </p:sp>
      <p:pic>
        <p:nvPicPr>
          <p:cNvPr id="19" name="Picture 18" descr="Image result for welcome brockley">
            <a:extLst>
              <a:ext uri="{FF2B5EF4-FFF2-40B4-BE49-F238E27FC236}">
                <a16:creationId xmlns:a16="http://schemas.microsoft.com/office/drawing/2014/main" id="{92EC11CF-6144-3E5A-1BAF-184B962AF0C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10500" y="4249046"/>
            <a:ext cx="2340105" cy="1316309"/>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DED3A6B-E610-3CF8-AC2E-B089B2D6FFBE}"/>
              </a:ext>
            </a:extLst>
          </p:cNvPr>
          <p:cNvSpPr txBox="1"/>
          <p:nvPr/>
        </p:nvSpPr>
        <p:spPr>
          <a:xfrm>
            <a:off x="713810" y="5580007"/>
            <a:ext cx="1449968"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Clear place branding</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pic>
        <p:nvPicPr>
          <p:cNvPr id="22" name="Picture 21" descr="A map of a city&#10;&#10;Description automatically generated">
            <a:extLst>
              <a:ext uri="{FF2B5EF4-FFF2-40B4-BE49-F238E27FC236}">
                <a16:creationId xmlns:a16="http://schemas.microsoft.com/office/drawing/2014/main" id="{F53A9284-FA3C-72BD-B444-490848F797B6}"/>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6119813" y="3731706"/>
            <a:ext cx="2635990" cy="1837831"/>
          </a:xfrm>
          <a:prstGeom prst="rect">
            <a:avLst/>
          </a:prstGeom>
        </p:spPr>
      </p:pic>
      <p:pic>
        <p:nvPicPr>
          <p:cNvPr id="24" name="Picture 23" descr="A sign on a pole&#10;&#10;Description automatically generated">
            <a:extLst>
              <a:ext uri="{FF2B5EF4-FFF2-40B4-BE49-F238E27FC236}">
                <a16:creationId xmlns:a16="http://schemas.microsoft.com/office/drawing/2014/main" id="{E038EA14-47BF-386D-5EED-1C5AFD6912F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a:xfrm rot="5400000">
            <a:off x="4004920" y="1672031"/>
            <a:ext cx="1621959" cy="2133400"/>
          </a:xfrm>
          <a:prstGeom prst="rect">
            <a:avLst/>
          </a:prstGeom>
        </p:spPr>
      </p:pic>
      <p:pic>
        <p:nvPicPr>
          <p:cNvPr id="25" name="Picture 24">
            <a:extLst>
              <a:ext uri="{FF2B5EF4-FFF2-40B4-BE49-F238E27FC236}">
                <a16:creationId xmlns:a16="http://schemas.microsoft.com/office/drawing/2014/main" id="{76100AD0-707E-7664-800C-B58444E21C43}"/>
              </a:ext>
            </a:extLst>
          </p:cNvPr>
          <p:cNvPicPr>
            <a:picLocks noChangeAspect="1"/>
          </p:cNvPicPr>
          <p:nvPr/>
        </p:nvPicPr>
        <p:blipFill>
          <a:blip r:embed="rId12"/>
          <a:stretch>
            <a:fillRect/>
          </a:stretch>
        </p:blipFill>
        <p:spPr>
          <a:xfrm>
            <a:off x="2767487" y="1942169"/>
            <a:ext cx="932485" cy="1607542"/>
          </a:xfrm>
          <a:prstGeom prst="rect">
            <a:avLst/>
          </a:prstGeom>
        </p:spPr>
      </p:pic>
      <p:pic>
        <p:nvPicPr>
          <p:cNvPr id="26" name="Picture 6" descr="Image result for shirley town centre poppy">
            <a:extLst>
              <a:ext uri="{FF2B5EF4-FFF2-40B4-BE49-F238E27FC236}">
                <a16:creationId xmlns:a16="http://schemas.microsoft.com/office/drawing/2014/main" id="{12B38E53-7416-F470-3C59-EC37DECBD99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634407" y="3898227"/>
            <a:ext cx="2222837" cy="166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69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1457" y="2049128"/>
            <a:ext cx="4792132" cy="1650130"/>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68288">
              <a:tabLst>
                <a:tab pos="360363" algn="l"/>
              </a:tabLst>
            </a:pPr>
            <a:r>
              <a:rPr lang="en-US">
                <a:highlight>
                  <a:srgbClr val="FFFFFF"/>
                </a:highlight>
                <a:cs typeface="Calibri" panose="020F0502020204030204" pitchFamily="34" charset="0"/>
              </a:rPr>
              <a:t>Actions within this theme include immediate use of frontages, interim meanwhile active uses and animation of spaces and full repurposing of uses with new target occupiers. </a:t>
            </a:r>
          </a:p>
          <a:p>
            <a:pPr marL="0" indent="-268288">
              <a:tabLst>
                <a:tab pos="360363" algn="l"/>
              </a:tabLst>
            </a:pPr>
            <a:r>
              <a:rPr lang="en-US">
                <a:highlight>
                  <a:srgbClr val="FFFFFF"/>
                </a:highlight>
                <a:cs typeface="Calibri" panose="020F0502020204030204" pitchFamily="34" charset="0"/>
              </a:rPr>
              <a:t>In the first instance the aim is to cover up the largescale ‘this store is closed’ message. Thereafter to encourage meanwhile activity with landlord support. With the aim of repurposing the units to meet the needs of the town, its customer groups (residents, workers and visitors). Target and fill the identified gaps in the towns offer, provide additional reasons to visit, to provide connectivity to Festival Market Drayton and to provide visible positive statement that the town is moving forward. Some of the use types identified for the three larger units will also be relevant to many of the smaller units available now and in the future in the town </a:t>
            </a:r>
            <a:r>
              <a:rPr lang="en-GB">
                <a:highlight>
                  <a:srgbClr val="FFFFFF"/>
                </a:highlight>
                <a:cs typeface="Calibri" panose="020F0502020204030204" pitchFamily="34" charset="0"/>
              </a:rPr>
              <a:t>centre's</a:t>
            </a:r>
            <a:r>
              <a:rPr lang="en-US">
                <a:highlight>
                  <a:srgbClr val="FFFFFF"/>
                </a:highlight>
                <a:cs typeface="Calibri" panose="020F0502020204030204" pitchFamily="34" charset="0"/>
              </a:rPr>
              <a:t>' main streets. Create a ‘Prospectus’ to promote the town, using excellent information available. See overleaf for indicative content.</a:t>
            </a: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4053"/>
            <a:ext cx="4682629" cy="228722"/>
          </a:xfrm>
          <a:prstGeom prst="rect">
            <a:avLst/>
          </a:prstGeom>
        </p:spPr>
        <p:txBody>
          <a:bodyPr vert="horz" wrap="square" lIns="0" tIns="0" rIns="0" bIns="0" numCol="1" spcCol="252000" rtlCol="0">
            <a:noAutofit/>
          </a:bodyPr>
          <a:lstStyle/>
          <a:p>
            <a:pPr marL="268288" indent="-268288">
              <a:spcBef>
                <a:spcPts val="0"/>
              </a:spcBef>
              <a:spcAft>
                <a:spcPts val="600"/>
              </a:spcAft>
              <a:tabLst>
                <a:tab pos="268288" algn="l"/>
              </a:tabLst>
            </a:pPr>
            <a:r>
              <a:rPr lang="en-US" sz="1100" b="1">
                <a:solidFill>
                  <a:schemeClr val="accent1"/>
                </a:solidFill>
              </a:rPr>
              <a:t>9.2	How to attract large stores to the 3 large empty retail units in the town or how they could be repurposed (B&amp;M Store / Wilko / Argos)?</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3" name="TextBox 2">
            <a:extLst>
              <a:ext uri="{FF2B5EF4-FFF2-40B4-BE49-F238E27FC236}">
                <a16:creationId xmlns:a16="http://schemas.microsoft.com/office/drawing/2014/main" id="{0FCB3542-5F57-D203-E832-C299ACEB0BF0}"/>
              </a:ext>
            </a:extLst>
          </p:cNvPr>
          <p:cNvSpPr txBox="1"/>
          <p:nvPr/>
        </p:nvSpPr>
        <p:spPr>
          <a:xfrm>
            <a:off x="709097" y="5822729"/>
            <a:ext cx="1909711"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1 B&amp;M, 2 Wilko, 3 Argos</a:t>
            </a:r>
          </a:p>
        </p:txBody>
      </p:sp>
      <p:sp>
        <p:nvSpPr>
          <p:cNvPr id="11" name="TextBox 10">
            <a:extLst>
              <a:ext uri="{FF2B5EF4-FFF2-40B4-BE49-F238E27FC236}">
                <a16:creationId xmlns:a16="http://schemas.microsoft.com/office/drawing/2014/main" id="{5690177E-28A8-2EE8-A901-D48334202C97}"/>
              </a:ext>
            </a:extLst>
          </p:cNvPr>
          <p:cNvSpPr txBox="1"/>
          <p:nvPr/>
        </p:nvSpPr>
        <p:spPr>
          <a:xfrm>
            <a:off x="2802129" y="5835978"/>
            <a:ext cx="2278729"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Window decals, for current closures</a:t>
            </a:r>
          </a:p>
        </p:txBody>
      </p:sp>
      <p:sp>
        <p:nvSpPr>
          <p:cNvPr id="9" name="TextBox 8">
            <a:extLst>
              <a:ext uri="{FF2B5EF4-FFF2-40B4-BE49-F238E27FC236}">
                <a16:creationId xmlns:a16="http://schemas.microsoft.com/office/drawing/2014/main" id="{5FBA7E21-E3EC-F253-A26E-970A67C82C68}"/>
              </a:ext>
            </a:extLst>
          </p:cNvPr>
          <p:cNvSpPr txBox="1"/>
          <p:nvPr/>
        </p:nvSpPr>
        <p:spPr>
          <a:xfrm>
            <a:off x="5754255" y="1340245"/>
            <a:ext cx="3000446" cy="4662815"/>
          </a:xfrm>
          <a:prstGeom prst="rect">
            <a:avLst/>
          </a:prstGeom>
          <a:noFill/>
          <a:ln w="19050">
            <a:solidFill>
              <a:schemeClr val="tx2">
                <a:lumMod val="60000"/>
                <a:lumOff val="40000"/>
              </a:schemeClr>
            </a:solidFill>
          </a:ln>
        </p:spPr>
        <p:txBody>
          <a:bodyPr wrap="square">
            <a:spAutoFit/>
          </a:bodyPr>
          <a:lstStyle/>
          <a:p>
            <a:r>
              <a:rPr lang="en-GB" sz="1100" dirty="0">
                <a:solidFill>
                  <a:schemeClr val="bg1">
                    <a:lumMod val="50000"/>
                  </a:schemeClr>
                </a:solidFill>
                <a:cs typeface="Calibri" panose="020F0502020204030204" pitchFamily="34" charset="0"/>
              </a:rPr>
              <a:t>Indicative actions include (more images overleaf):</a:t>
            </a:r>
          </a:p>
          <a:p>
            <a:pPr marL="171450" indent="-171450">
              <a:buFontTx/>
              <a:buChar char="-"/>
            </a:pPr>
            <a:r>
              <a:rPr lang="en-GB" sz="1100" dirty="0">
                <a:solidFill>
                  <a:schemeClr val="bg1">
                    <a:lumMod val="50000"/>
                  </a:schemeClr>
                </a:solidFill>
                <a:cs typeface="Calibri" panose="020F0502020204030204" pitchFamily="34" charset="0"/>
              </a:rPr>
              <a:t>With landlords' permission remove ‘closed’ signs</a:t>
            </a:r>
          </a:p>
          <a:p>
            <a:pPr marL="171450" indent="-171450">
              <a:buFontTx/>
              <a:buChar char="-"/>
            </a:pPr>
            <a:r>
              <a:rPr lang="en-GB" sz="1100" dirty="0">
                <a:solidFill>
                  <a:schemeClr val="bg1">
                    <a:lumMod val="50000"/>
                  </a:schemeClr>
                </a:solidFill>
                <a:cs typeface="Calibri" panose="020F0502020204030204" pitchFamily="34" charset="0"/>
              </a:rPr>
              <a:t>Use windows to promote the rest of the town, the businesses  and attractions that are open</a:t>
            </a:r>
          </a:p>
          <a:p>
            <a:pPr marL="171450" indent="-171450">
              <a:buFontTx/>
              <a:buChar char="-"/>
            </a:pPr>
            <a:r>
              <a:rPr lang="en-GB" sz="1100" dirty="0">
                <a:solidFill>
                  <a:schemeClr val="bg1">
                    <a:lumMod val="50000"/>
                  </a:schemeClr>
                </a:solidFill>
                <a:cs typeface="Calibri" panose="020F0502020204030204" pitchFamily="34" charset="0"/>
              </a:rPr>
              <a:t>Alternatively park mobile trading vehicles in front of empty shops, services, catering, market goods</a:t>
            </a:r>
          </a:p>
          <a:p>
            <a:pPr marL="171450" indent="-171450">
              <a:buFontTx/>
              <a:buChar char="-"/>
            </a:pPr>
            <a:r>
              <a:rPr lang="en-GB" sz="1100" dirty="0">
                <a:solidFill>
                  <a:schemeClr val="bg1">
                    <a:lumMod val="50000"/>
                  </a:schemeClr>
                </a:solidFill>
                <a:cs typeface="Calibri" panose="020F0502020204030204" pitchFamily="34" charset="0"/>
              </a:rPr>
              <a:t>Meanwhile and temporary uses for vacant premises, include community café, repair café and facilities (bikes, garden kit, and more)</a:t>
            </a:r>
          </a:p>
          <a:p>
            <a:pPr marL="171450" indent="-171450">
              <a:buFontTx/>
              <a:buChar char="-"/>
            </a:pPr>
            <a:r>
              <a:rPr lang="en-GB" sz="1100" dirty="0">
                <a:solidFill>
                  <a:schemeClr val="bg1">
                    <a:lumMod val="50000"/>
                  </a:schemeClr>
                </a:solidFill>
                <a:cs typeface="Calibri" panose="020F0502020204030204" pitchFamily="34" charset="0"/>
              </a:rPr>
              <a:t>Temporary shared workspaces</a:t>
            </a:r>
          </a:p>
          <a:p>
            <a:pPr marL="171450" indent="-171450">
              <a:buFontTx/>
              <a:buChar char="-"/>
            </a:pPr>
            <a:r>
              <a:rPr lang="en-GB" sz="1100" dirty="0">
                <a:solidFill>
                  <a:schemeClr val="bg1">
                    <a:lumMod val="50000"/>
                  </a:schemeClr>
                </a:solidFill>
                <a:cs typeface="Calibri" panose="020F0502020204030204" pitchFamily="34" charset="0"/>
              </a:rPr>
              <a:t>Pop up shops, showrooms for local businesses, food producers, farmers, farm shops. All to test out potential for longer term businesses (note install temporary walls in larger premises)</a:t>
            </a:r>
          </a:p>
          <a:p>
            <a:pPr marL="171450" indent="-171450">
              <a:buFontTx/>
              <a:buChar char="-"/>
            </a:pPr>
            <a:r>
              <a:rPr lang="en-GB" sz="1100" dirty="0">
                <a:solidFill>
                  <a:schemeClr val="bg1">
                    <a:lumMod val="50000"/>
                  </a:schemeClr>
                </a:solidFill>
                <a:cs typeface="Calibri" panose="020F0502020204030204" pitchFamily="34" charset="0"/>
              </a:rPr>
              <a:t>Alternative longer term uses include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Poundland, Poundstretcher etc</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Health centre (NHS plus)</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Alternative health centre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Country store (TFM, regional chain)</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Community Interest Company, shared workspace, meetings, café and more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Gym, Sports, Cycle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Childrens play / activity, leisure use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Small foodstore (Co-op, Tesco, JS, all not in town centre)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DIY, tools, Halfords, home and hardware</a:t>
            </a:r>
          </a:p>
          <a:p>
            <a:pPr marL="360363" lvl="1" indent="-184150">
              <a:buFont typeface="Arial" panose="020B0604020202020204" pitchFamily="34" charset="0"/>
              <a:buChar char="•"/>
            </a:pPr>
            <a:r>
              <a:rPr lang="en-GB" sz="1100" dirty="0">
                <a:solidFill>
                  <a:schemeClr val="bg1">
                    <a:lumMod val="50000"/>
                  </a:schemeClr>
                </a:solidFill>
                <a:cs typeface="Calibri" panose="020F0502020204030204" pitchFamily="34" charset="0"/>
              </a:rPr>
              <a:t>Pets Store, Garden Store</a:t>
            </a:r>
          </a:p>
        </p:txBody>
      </p:sp>
      <p:pic>
        <p:nvPicPr>
          <p:cNvPr id="10" name="Picture 9">
            <a:extLst>
              <a:ext uri="{FF2B5EF4-FFF2-40B4-BE49-F238E27FC236}">
                <a16:creationId xmlns:a16="http://schemas.microsoft.com/office/drawing/2014/main" id="{58652803-C18C-5E03-F2B1-725F9FED4D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457" y="4010550"/>
            <a:ext cx="1909711" cy="1839629"/>
          </a:xfrm>
          <a:prstGeom prst="rect">
            <a:avLst/>
          </a:prstGeom>
        </p:spPr>
      </p:pic>
      <p:sp>
        <p:nvSpPr>
          <p:cNvPr id="12" name="TextBox 11">
            <a:extLst>
              <a:ext uri="{FF2B5EF4-FFF2-40B4-BE49-F238E27FC236}">
                <a16:creationId xmlns:a16="http://schemas.microsoft.com/office/drawing/2014/main" id="{00D9069D-B9CC-394F-F8B0-3D21219AF285}"/>
              </a:ext>
            </a:extLst>
          </p:cNvPr>
          <p:cNvSpPr txBox="1"/>
          <p:nvPr/>
        </p:nvSpPr>
        <p:spPr>
          <a:xfrm>
            <a:off x="1086416" y="4252848"/>
            <a:ext cx="217283" cy="338554"/>
          </a:xfrm>
          <a:prstGeom prst="rect">
            <a:avLst/>
          </a:prstGeom>
          <a:noFill/>
        </p:spPr>
        <p:txBody>
          <a:bodyPr wrap="square" rtlCol="0">
            <a:spAutoFit/>
          </a:bodyPr>
          <a:lstStyle/>
          <a:p>
            <a:pPr algn="ctr"/>
            <a:r>
              <a:rPr lang="en-GB" sz="1600" b="1">
                <a:solidFill>
                  <a:schemeClr val="bg1"/>
                </a:solidFill>
              </a:rPr>
              <a:t>1</a:t>
            </a:r>
          </a:p>
        </p:txBody>
      </p:sp>
      <p:sp>
        <p:nvSpPr>
          <p:cNvPr id="14" name="TextBox 13">
            <a:extLst>
              <a:ext uri="{FF2B5EF4-FFF2-40B4-BE49-F238E27FC236}">
                <a16:creationId xmlns:a16="http://schemas.microsoft.com/office/drawing/2014/main" id="{D1502642-FAEE-1E31-C9F6-83FAF95E42B6}"/>
              </a:ext>
            </a:extLst>
          </p:cNvPr>
          <p:cNvSpPr txBox="1"/>
          <p:nvPr/>
        </p:nvSpPr>
        <p:spPr>
          <a:xfrm>
            <a:off x="1756312" y="5133935"/>
            <a:ext cx="217283" cy="338554"/>
          </a:xfrm>
          <a:prstGeom prst="rect">
            <a:avLst/>
          </a:prstGeom>
          <a:noFill/>
        </p:spPr>
        <p:txBody>
          <a:bodyPr wrap="square" rtlCol="0">
            <a:spAutoFit/>
          </a:bodyPr>
          <a:lstStyle/>
          <a:p>
            <a:pPr algn="ctr"/>
            <a:r>
              <a:rPr lang="en-GB" sz="1600" b="1">
                <a:solidFill>
                  <a:schemeClr val="bg1"/>
                </a:solidFill>
              </a:rPr>
              <a:t>2</a:t>
            </a:r>
          </a:p>
        </p:txBody>
      </p:sp>
      <p:sp>
        <p:nvSpPr>
          <p:cNvPr id="15" name="TextBox 14">
            <a:extLst>
              <a:ext uri="{FF2B5EF4-FFF2-40B4-BE49-F238E27FC236}">
                <a16:creationId xmlns:a16="http://schemas.microsoft.com/office/drawing/2014/main" id="{01FDACCF-6AA6-8221-B6DA-1A3D1D893A75}"/>
              </a:ext>
            </a:extLst>
          </p:cNvPr>
          <p:cNvSpPr txBox="1"/>
          <p:nvPr/>
        </p:nvSpPr>
        <p:spPr>
          <a:xfrm>
            <a:off x="2031917" y="4964658"/>
            <a:ext cx="217283" cy="338554"/>
          </a:xfrm>
          <a:prstGeom prst="rect">
            <a:avLst/>
          </a:prstGeom>
          <a:noFill/>
        </p:spPr>
        <p:txBody>
          <a:bodyPr wrap="square" rtlCol="0">
            <a:spAutoFit/>
          </a:bodyPr>
          <a:lstStyle/>
          <a:p>
            <a:pPr algn="ctr"/>
            <a:r>
              <a:rPr lang="en-GB" sz="1600" b="1">
                <a:solidFill>
                  <a:schemeClr val="bg1"/>
                </a:solidFill>
              </a:rPr>
              <a:t>3</a:t>
            </a:r>
          </a:p>
        </p:txBody>
      </p:sp>
      <p:pic>
        <p:nvPicPr>
          <p:cNvPr id="19" name="Picture 18" descr="A map on a wall&#10;&#10;Description automatically generated">
            <a:extLst>
              <a:ext uri="{FF2B5EF4-FFF2-40B4-BE49-F238E27FC236}">
                <a16:creationId xmlns:a16="http://schemas.microsoft.com/office/drawing/2014/main" id="{49283B8A-4BD3-1ECD-0DDC-E1C4DB6F1E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8672" y="3984644"/>
            <a:ext cx="2448030" cy="1836023"/>
          </a:xfrm>
          <a:prstGeom prst="rect">
            <a:avLst/>
          </a:prstGeom>
        </p:spPr>
      </p:pic>
    </p:spTree>
    <p:extLst>
      <p:ext uri="{BB962C8B-B14F-4D97-AF65-F5344CB8AC3E}">
        <p14:creationId xmlns:p14="http://schemas.microsoft.com/office/powerpoint/2010/main" val="3722354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1457" y="2103629"/>
            <a:ext cx="4792132" cy="1744642"/>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268288" algn="l" defTabSz="914400" rtl="0" eaLnBrk="1" fontAlgn="base" latinLnBrk="0" hangingPunct="1">
              <a:lnSpc>
                <a:spcPct val="100000"/>
              </a:lnSpc>
              <a:spcBef>
                <a:spcPts val="300"/>
              </a:spcBef>
              <a:spcAft>
                <a:spcPts val="300"/>
              </a:spcAft>
              <a:buClrTx/>
              <a:buSzTx/>
              <a:buFontTx/>
              <a:buNone/>
              <a:tabLst>
                <a:tab pos="360363" algn="l"/>
              </a:tabLst>
              <a:defRPr/>
            </a:pPr>
            <a:r>
              <a:rPr lang="en-US" b="1">
                <a:solidFill>
                  <a:prstClr val="black"/>
                </a:solidFill>
                <a:highlight>
                  <a:srgbClr val="FFFFFF"/>
                </a:highlight>
                <a:cs typeface="Calibri" panose="020F0502020204030204" pitchFamily="34" charset="0"/>
              </a:rPr>
              <a:t>Create the Market Drayton ‘Prospectus’</a:t>
            </a:r>
          </a:p>
          <a:p>
            <a:pPr marL="0" marR="0" lvl="0" indent="-268288" algn="l" defTabSz="914400" rtl="0" eaLnBrk="1" fontAlgn="base" latinLnBrk="0" hangingPunct="1">
              <a:lnSpc>
                <a:spcPct val="100000"/>
              </a:lnSpc>
              <a:spcBef>
                <a:spcPts val="300"/>
              </a:spcBef>
              <a:spcAft>
                <a:spcPts val="300"/>
              </a:spcAft>
              <a:buClrTx/>
              <a:buSzTx/>
              <a:buFontTx/>
              <a:buNone/>
              <a:tabLst>
                <a:tab pos="360363" algn="l"/>
              </a:tabLst>
              <a:defRPr/>
            </a:pPr>
            <a:r>
              <a:rPr lang="en-US">
                <a:solidFill>
                  <a:prstClr val="black"/>
                </a:solidFill>
                <a:highlight>
                  <a:srgbClr val="FFFFFF"/>
                </a:highlight>
                <a:cs typeface="Calibri" panose="020F0502020204030204" pitchFamily="34" charset="0"/>
              </a:rPr>
              <a:t>The aim of the Market Drayton Prospectus is to provide potential target businesses with  information that will help them to choose to open in Market Drayton.</a:t>
            </a:r>
          </a:p>
          <a:p>
            <a:pPr marL="0" marR="0" lvl="0" indent="-268288" algn="l" defTabSz="914400" rtl="0" eaLnBrk="1" fontAlgn="base" latinLnBrk="0" hangingPunct="1">
              <a:lnSpc>
                <a:spcPct val="100000"/>
              </a:lnSpc>
              <a:spcBef>
                <a:spcPts val="300"/>
              </a:spcBef>
              <a:spcAft>
                <a:spcPts val="300"/>
              </a:spcAft>
              <a:buClrTx/>
              <a:buSzTx/>
              <a:buFontTx/>
              <a:buNone/>
              <a:tabLst>
                <a:tab pos="360363" algn="l"/>
              </a:tabLst>
              <a:defRPr/>
            </a:pPr>
            <a:r>
              <a:rPr kumimoji="0" lang="en-US" sz="1100" b="0" i="0" u="none"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Typically</a:t>
            </a:r>
            <a:r>
              <a:rPr lang="en-US">
                <a:solidFill>
                  <a:prstClr val="black"/>
                </a:solidFill>
                <a:highlight>
                  <a:srgbClr val="FFFFFF"/>
                </a:highlight>
                <a:cs typeface="Calibri" panose="020F0502020204030204" pitchFamily="34" charset="0"/>
              </a:rPr>
              <a:t>, commercial agents provide a property details pack, which contains information about the unit, size, location, rent, rates and possibly neighbours or other known ‘names’ in the town.</a:t>
            </a:r>
          </a:p>
          <a:p>
            <a:pPr marL="0" marR="0" lvl="0" indent="-268288" algn="l" defTabSz="914400" rtl="0" eaLnBrk="1" fontAlgn="base" latinLnBrk="0" hangingPunct="1">
              <a:lnSpc>
                <a:spcPct val="100000"/>
              </a:lnSpc>
              <a:spcBef>
                <a:spcPts val="300"/>
              </a:spcBef>
              <a:spcAft>
                <a:spcPts val="300"/>
              </a:spcAft>
              <a:buClrTx/>
              <a:buSzTx/>
              <a:buFontTx/>
              <a:buNone/>
              <a:tabLst>
                <a:tab pos="360363" algn="l"/>
              </a:tabLst>
              <a:defRPr/>
            </a:pPr>
            <a:r>
              <a:rPr kumimoji="0" lang="en-US" sz="1100" b="0" i="0" u="none"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Whereas the Market Drayton Prospectus will provide a target business </a:t>
            </a:r>
            <a:r>
              <a:rPr kumimoji="0" lang="en-US" sz="1100" b="0" i="0"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with all the information they need. Information about the resident catchment and actual catchment area, the types of customers, lifestyle information, income / spend information. Additional customer groups such as workers, visitors (both key groups for Market Drayton). It also provides more information about business trends, recent arrivals, footfall, future growth initiatives for the town, promotional and event activity. In short it provides a more rounded outline of the commercial trading opportunity. The Prospectus, can be shared with local agents and property owners to help them, it can also be sent direct to potential  targets to stimulate interest.</a:t>
            </a:r>
          </a:p>
          <a:p>
            <a:pPr marL="0" marR="0" lvl="0" indent="-268288" algn="l" defTabSz="914400" rtl="0" eaLnBrk="1" fontAlgn="base" latinLnBrk="0" hangingPunct="1">
              <a:lnSpc>
                <a:spcPct val="100000"/>
              </a:lnSpc>
              <a:spcBef>
                <a:spcPts val="0"/>
              </a:spcBef>
              <a:spcAft>
                <a:spcPts val="0"/>
              </a:spcAft>
              <a:buClrTx/>
              <a:buSzTx/>
              <a:buFontTx/>
              <a:buNone/>
              <a:tabLst>
                <a:tab pos="360363" algn="l"/>
              </a:tabLst>
              <a:defRPr/>
            </a:pPr>
            <a:r>
              <a:rPr lang="en-US">
                <a:solidFill>
                  <a:prstClr val="black"/>
                </a:solidFill>
                <a:highlight>
                  <a:srgbClr val="FFFFFF"/>
                </a:highlight>
                <a:cs typeface="Calibri" panose="020F0502020204030204" pitchFamily="34" charset="0"/>
              </a:rPr>
              <a:t>Indicative content:</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kumimoji="0" lang="en-US" sz="1100" b="0" i="0"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Location plan, catchment map</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lang="en-US">
                <a:solidFill>
                  <a:prstClr val="black"/>
                </a:solidFill>
                <a:highlight>
                  <a:srgbClr val="FFFFFF"/>
                </a:highlight>
                <a:cs typeface="Calibri" panose="020F0502020204030204" pitchFamily="34" charset="0"/>
              </a:rPr>
              <a:t>Customer groups information, numbers, types, access</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kumimoji="0" lang="en-US" sz="1100" b="0" i="0"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Existing town performance, footfall, outlook</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lang="en-US">
                <a:solidFill>
                  <a:prstClr val="black"/>
                </a:solidFill>
                <a:highlight>
                  <a:srgbClr val="FFFFFF"/>
                </a:highlight>
                <a:cs typeface="Calibri" panose="020F0502020204030204" pitchFamily="34" charset="0"/>
              </a:rPr>
              <a:t>Future town initiatives</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kumimoji="0" lang="en-US" sz="1100" b="0" i="0"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Existing mix and offer</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lang="en-US">
                <a:solidFill>
                  <a:prstClr val="black"/>
                </a:solidFill>
                <a:highlight>
                  <a:srgbClr val="FFFFFF"/>
                </a:highlight>
                <a:cs typeface="Calibri" panose="020F0502020204030204" pitchFamily="34" charset="0"/>
              </a:rPr>
              <a:t>Wider promotional and footfall drivers</a:t>
            </a:r>
          </a:p>
          <a:p>
            <a:pPr marL="0" marR="0" lvl="0" indent="-268288" algn="l" defTabSz="914400" rtl="0" eaLnBrk="1" fontAlgn="base" latinLnBrk="0" hangingPunct="1">
              <a:lnSpc>
                <a:spcPct val="100000"/>
              </a:lnSpc>
              <a:spcBef>
                <a:spcPts val="0"/>
              </a:spcBef>
              <a:spcAft>
                <a:spcPts val="0"/>
              </a:spcAft>
              <a:buClrTx/>
              <a:buSzTx/>
              <a:buFontTx/>
              <a:buChar char="-"/>
              <a:tabLst>
                <a:tab pos="360363" algn="l"/>
              </a:tabLst>
              <a:defRPr/>
            </a:pPr>
            <a:r>
              <a:rPr kumimoji="0" lang="en-US" sz="1100" b="0" i="0" strike="noStrike" kern="1200" cap="none" spc="0" normalizeH="0" baseline="0" noProof="0">
                <a:ln>
                  <a:noFill/>
                </a:ln>
                <a:solidFill>
                  <a:prstClr val="black"/>
                </a:solidFill>
                <a:effectLst/>
                <a:highlight>
                  <a:srgbClr val="FFFFFF"/>
                </a:highlight>
                <a:uLnTx/>
                <a:uFillTx/>
                <a:latin typeface="Arial Narrow" pitchFamily="34" charset="0"/>
                <a:ea typeface="+mn-ea"/>
                <a:cs typeface="Calibri" panose="020F0502020204030204" pitchFamily="34" charset="0"/>
              </a:rPr>
              <a:t>Top 10 reasons to trade in Market Drayton summary</a:t>
            </a: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4053"/>
            <a:ext cx="4682629" cy="228722"/>
          </a:xfrm>
          <a:prstGeom prst="rect">
            <a:avLst/>
          </a:prstGeom>
        </p:spPr>
        <p:txBody>
          <a:bodyPr vert="horz" wrap="square" lIns="0" tIns="0" rIns="0" bIns="0" numCol="1" spcCol="252000" rtlCol="0">
            <a:noAutofit/>
          </a:bodyPr>
          <a:lstStyle/>
          <a:p>
            <a:pPr marL="268288" marR="0" lvl="0" indent="-268288" algn="l" defTabSz="914400" rtl="0" eaLnBrk="1" fontAlgn="base" latinLnBrk="0" hangingPunct="1">
              <a:lnSpc>
                <a:spcPct val="100000"/>
              </a:lnSpc>
              <a:spcBef>
                <a:spcPts val="0"/>
              </a:spcBef>
              <a:spcAft>
                <a:spcPts val="600"/>
              </a:spcAft>
              <a:buClrTx/>
              <a:buSzTx/>
              <a:buFontTx/>
              <a:buNone/>
              <a:tabLst>
                <a:tab pos="268288" algn="l"/>
                <a:tab pos="360363" algn="l"/>
              </a:tabLst>
              <a:defRPr/>
            </a:pPr>
            <a:r>
              <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rPr>
              <a:t>9.2	How to attract large stores to the 3 large empty retail units in the town or how they could be repurposed (B&amp;M Store/Wilko/Argos)?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cont’d.</a:t>
            </a:r>
            <a:endParaRPr kumimoji="0" lang="en-US" sz="1100" b="1" i="0" u="none" strike="noStrike" kern="1200" cap="none" spc="0" normalizeH="0" baseline="0" noProof="0">
              <a:ln>
                <a:noFill/>
              </a:ln>
              <a:solidFill>
                <a:srgbClr val="4F81BD"/>
              </a:solidFill>
              <a:effectLst/>
              <a:uLnTx/>
              <a:uFillTx/>
              <a:latin typeface="Arial Narrow" pitchFamily="34" charset="0"/>
              <a:ea typeface="+mn-ea"/>
              <a:cs typeface="+mn-cs"/>
            </a:endParaRP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tab pos="268288" algn="l"/>
                <a:tab pos="360363" algn="l"/>
              </a:tabLst>
              <a:defRPr/>
            </a:pPr>
            <a:r>
              <a:rPr kumimoji="0" lang="en-GB" sz="1100" b="1" i="0" u="none" strike="noStrike" kern="1200" cap="none" spc="0" normalizeH="0" baseline="0" noProof="0">
                <a:ln>
                  <a:noFill/>
                </a:ln>
                <a:solidFill>
                  <a:prstClr val="black"/>
                </a:solidFill>
                <a:effectLst/>
                <a:uLnTx/>
                <a:uFillTx/>
                <a:latin typeface="Arial Narrow" pitchFamily="34" charset="0"/>
                <a:ea typeface="+mn-ea"/>
                <a:cs typeface="+mn-cs"/>
              </a:rPr>
              <a:t>9.0	</a:t>
            </a:r>
            <a:r>
              <a:rPr lang="en-GB" sz="1100" b="1"/>
              <a:t>Recommended Future Strategy &amp; Action Plan</a:t>
            </a:r>
            <a:endParaRPr kumimoji="0" lang="en-GB" sz="1100" b="0" i="0" u="none" strike="noStrike" kern="1200" cap="none" spc="0" normalizeH="0" baseline="0" noProof="0">
              <a:ln>
                <a:noFill/>
              </a:ln>
              <a:solidFill>
                <a:prstClr val="black"/>
              </a:solidFill>
              <a:effectLst/>
              <a:highlight>
                <a:srgbClr val="FFFF00"/>
              </a:highlight>
              <a:uLnTx/>
              <a:uFillTx/>
              <a:latin typeface="Arial Narrow" pitchFamily="34" charset="0"/>
              <a:ea typeface="+mn-ea"/>
              <a:cs typeface="+mn-cs"/>
            </a:endParaRPr>
          </a:p>
        </p:txBody>
      </p:sp>
      <p:pic>
        <p:nvPicPr>
          <p:cNvPr id="13" name="Picture 12">
            <a:extLst>
              <a:ext uri="{FF2B5EF4-FFF2-40B4-BE49-F238E27FC236}">
                <a16:creationId xmlns:a16="http://schemas.microsoft.com/office/drawing/2014/main" id="{5B37FA4B-EE7A-4395-F88C-C0F1010AC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30724" y="1439828"/>
            <a:ext cx="3000446" cy="2190938"/>
          </a:xfrm>
          <a:prstGeom prst="rect">
            <a:avLst/>
          </a:prstGeom>
          <a:ln>
            <a:solidFill>
              <a:schemeClr val="accent1"/>
            </a:solidFill>
          </a:ln>
        </p:spPr>
      </p:pic>
      <p:sp>
        <p:nvSpPr>
          <p:cNvPr id="16" name="TextBox 15">
            <a:extLst>
              <a:ext uri="{FF2B5EF4-FFF2-40B4-BE49-F238E27FC236}">
                <a16:creationId xmlns:a16="http://schemas.microsoft.com/office/drawing/2014/main" id="{E2014C69-F775-DF80-491C-4BF62898367B}"/>
              </a:ext>
            </a:extLst>
          </p:cNvPr>
          <p:cNvSpPr txBox="1"/>
          <p:nvPr/>
        </p:nvSpPr>
        <p:spPr>
          <a:xfrm>
            <a:off x="5626482" y="3634484"/>
            <a:ext cx="2679117"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Successful example for a specific building</a:t>
            </a:r>
          </a:p>
        </p:txBody>
      </p:sp>
      <p:pic>
        <p:nvPicPr>
          <p:cNvPr id="18" name="Picture 17">
            <a:extLst>
              <a:ext uri="{FF2B5EF4-FFF2-40B4-BE49-F238E27FC236}">
                <a16:creationId xmlns:a16="http://schemas.microsoft.com/office/drawing/2014/main" id="{A40E89CE-C452-630F-E2EC-1FCF8F2C7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30724" y="3913146"/>
            <a:ext cx="2611819" cy="1863403"/>
          </a:xfrm>
          <a:prstGeom prst="rect">
            <a:avLst/>
          </a:prstGeom>
          <a:ln>
            <a:solidFill>
              <a:schemeClr val="accent1"/>
            </a:solidFill>
          </a:ln>
        </p:spPr>
      </p:pic>
      <p:sp>
        <p:nvSpPr>
          <p:cNvPr id="20" name="TextBox 19">
            <a:extLst>
              <a:ext uri="{FF2B5EF4-FFF2-40B4-BE49-F238E27FC236}">
                <a16:creationId xmlns:a16="http://schemas.microsoft.com/office/drawing/2014/main" id="{38E91FFD-8460-C958-FB2A-1CA7C4C92E68}"/>
              </a:ext>
            </a:extLst>
          </p:cNvPr>
          <p:cNvSpPr txBox="1"/>
          <p:nvPr/>
        </p:nvSpPr>
        <p:spPr>
          <a:xfrm>
            <a:off x="5632570" y="5779003"/>
            <a:ext cx="2679117"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Example Prospectus content page</a:t>
            </a:r>
          </a:p>
        </p:txBody>
      </p:sp>
    </p:spTree>
    <p:extLst>
      <p:ext uri="{BB962C8B-B14F-4D97-AF65-F5344CB8AC3E}">
        <p14:creationId xmlns:p14="http://schemas.microsoft.com/office/powerpoint/2010/main" val="459732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8035215"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9.2	How to attract large stores to the 3 large empty retail units in the town or how they could be repurposed (B&amp;M Store/Wilko/Argos)?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 cont’d.</a:t>
            </a:r>
            <a:endParaRPr lang="en-US" sz="1100" b="1">
              <a:solidFill>
                <a:schemeClr val="accent1"/>
              </a:solidFill>
            </a:endParaRP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 pos="360363"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1" name="TextBox 10">
            <a:extLst>
              <a:ext uri="{FF2B5EF4-FFF2-40B4-BE49-F238E27FC236}">
                <a16:creationId xmlns:a16="http://schemas.microsoft.com/office/drawing/2014/main" id="{5690177E-28A8-2EE8-A901-D48334202C97}"/>
              </a:ext>
            </a:extLst>
          </p:cNvPr>
          <p:cNvSpPr txBox="1"/>
          <p:nvPr/>
        </p:nvSpPr>
        <p:spPr>
          <a:xfrm>
            <a:off x="5981631" y="5787866"/>
            <a:ext cx="2855041"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Alternative and regular health centres</a:t>
            </a:r>
          </a:p>
        </p:txBody>
      </p:sp>
      <p:sp>
        <p:nvSpPr>
          <p:cNvPr id="9" name="TextBox 8">
            <a:extLst>
              <a:ext uri="{FF2B5EF4-FFF2-40B4-BE49-F238E27FC236}">
                <a16:creationId xmlns:a16="http://schemas.microsoft.com/office/drawing/2014/main" id="{1818D725-D9A7-2186-CAEB-AB5094FE826B}"/>
              </a:ext>
            </a:extLst>
          </p:cNvPr>
          <p:cNvSpPr txBox="1"/>
          <p:nvPr/>
        </p:nvSpPr>
        <p:spPr>
          <a:xfrm>
            <a:off x="713809" y="3606303"/>
            <a:ext cx="2165304"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rPr>
              <a:t>Community interest meanwhile or permanent offers</a:t>
            </a:r>
          </a:p>
        </p:txBody>
      </p:sp>
      <p:sp>
        <p:nvSpPr>
          <p:cNvPr id="14" name="TextBox 13">
            <a:extLst>
              <a:ext uri="{FF2B5EF4-FFF2-40B4-BE49-F238E27FC236}">
                <a16:creationId xmlns:a16="http://schemas.microsoft.com/office/drawing/2014/main" id="{413F3B4C-3753-AD5C-8E99-3C58AE86DC8C}"/>
              </a:ext>
            </a:extLst>
          </p:cNvPr>
          <p:cNvSpPr txBox="1"/>
          <p:nvPr/>
        </p:nvSpPr>
        <p:spPr>
          <a:xfrm>
            <a:off x="3429834" y="3604075"/>
            <a:ext cx="2284329"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Country store for town centre location </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sp>
        <p:nvSpPr>
          <p:cNvPr id="15" name="TextBox 14">
            <a:extLst>
              <a:ext uri="{FF2B5EF4-FFF2-40B4-BE49-F238E27FC236}">
                <a16:creationId xmlns:a16="http://schemas.microsoft.com/office/drawing/2014/main" id="{29CEB540-5F39-D75A-E4B4-181F36978FC5}"/>
              </a:ext>
            </a:extLst>
          </p:cNvPr>
          <p:cNvSpPr txBox="1"/>
          <p:nvPr/>
        </p:nvSpPr>
        <p:spPr>
          <a:xfrm>
            <a:off x="6023414" y="3582015"/>
            <a:ext cx="2679117"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Childrens Soft Plan, indoors, plus other leisure / café uses</a:t>
            </a:r>
          </a:p>
        </p:txBody>
      </p:sp>
      <p:sp>
        <p:nvSpPr>
          <p:cNvPr id="17" name="TextBox 16">
            <a:extLst>
              <a:ext uri="{FF2B5EF4-FFF2-40B4-BE49-F238E27FC236}">
                <a16:creationId xmlns:a16="http://schemas.microsoft.com/office/drawing/2014/main" id="{B89C8E66-EB05-4BCC-2F2D-055512CE7B77}"/>
              </a:ext>
            </a:extLst>
          </p:cNvPr>
          <p:cNvSpPr txBox="1"/>
          <p:nvPr/>
        </p:nvSpPr>
        <p:spPr>
          <a:xfrm>
            <a:off x="3429835" y="5791409"/>
            <a:ext cx="2284329"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Quality food van to cover vacant unit</a:t>
            </a:r>
          </a:p>
        </p:txBody>
      </p:sp>
      <p:sp>
        <p:nvSpPr>
          <p:cNvPr id="20" name="TextBox 19">
            <a:extLst>
              <a:ext uri="{FF2B5EF4-FFF2-40B4-BE49-F238E27FC236}">
                <a16:creationId xmlns:a16="http://schemas.microsoft.com/office/drawing/2014/main" id="{DDED3A6B-E610-3CF8-AC2E-B089B2D6FFBE}"/>
              </a:ext>
            </a:extLst>
          </p:cNvPr>
          <p:cNvSpPr txBox="1"/>
          <p:nvPr/>
        </p:nvSpPr>
        <p:spPr>
          <a:xfrm>
            <a:off x="713809" y="5787866"/>
            <a:ext cx="2748035"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Modern purpose-built town centre gym</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pic>
        <p:nvPicPr>
          <p:cNvPr id="3" name="Picture 2" descr="Solihull Village Retirement Living Shirley  - 4">
            <a:extLst>
              <a:ext uri="{FF2B5EF4-FFF2-40B4-BE49-F238E27FC236}">
                <a16:creationId xmlns:a16="http://schemas.microsoft.com/office/drawing/2014/main" id="{A0E64261-A154-F54D-D665-458DFC2923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457" y="4032631"/>
            <a:ext cx="2598377" cy="1718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D6676C-65E8-FD48-5F16-8B376825C8FF}"/>
              </a:ext>
            </a:extLst>
          </p:cNvPr>
          <p:cNvPicPr>
            <a:picLocks noChangeAspect="1"/>
          </p:cNvPicPr>
          <p:nvPr/>
        </p:nvPicPr>
        <p:blipFill>
          <a:blip r:embed="rId4"/>
          <a:stretch>
            <a:fillRect/>
          </a:stretch>
        </p:blipFill>
        <p:spPr>
          <a:xfrm>
            <a:off x="3556727" y="4037826"/>
            <a:ext cx="2274518" cy="1713370"/>
          </a:xfrm>
          <a:prstGeom prst="rect">
            <a:avLst/>
          </a:prstGeom>
        </p:spPr>
      </p:pic>
      <p:pic>
        <p:nvPicPr>
          <p:cNvPr id="8" name="Picture 7" descr="A sign above a store in a brick building&#10;&#10;Description automatically generated">
            <a:extLst>
              <a:ext uri="{FF2B5EF4-FFF2-40B4-BE49-F238E27FC236}">
                <a16:creationId xmlns:a16="http://schemas.microsoft.com/office/drawing/2014/main" id="{A4FDCA81-DC9D-F3E1-5431-74406AF912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1457" y="1920037"/>
            <a:ext cx="2246614" cy="1684143"/>
          </a:xfrm>
          <a:prstGeom prst="rect">
            <a:avLst/>
          </a:prstGeom>
        </p:spPr>
      </p:pic>
      <p:pic>
        <p:nvPicPr>
          <p:cNvPr id="13" name="Picture 12" descr="A store front with pallets of plastic and plastic bags&#10;&#10;Description automatically generated">
            <a:extLst>
              <a:ext uri="{FF2B5EF4-FFF2-40B4-BE49-F238E27FC236}">
                <a16:creationId xmlns:a16="http://schemas.microsoft.com/office/drawing/2014/main" id="{51A43E4B-770E-1881-48DA-FF6006191B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90905" y="1907665"/>
            <a:ext cx="2340339" cy="1684143"/>
          </a:xfrm>
          <a:prstGeom prst="rect">
            <a:avLst/>
          </a:prstGeom>
        </p:spPr>
      </p:pic>
      <p:pic>
        <p:nvPicPr>
          <p:cNvPr id="23" name="Picture 22" descr="A play area with colorful toys&#10;&#10;Description automatically generated with medium confidence">
            <a:extLst>
              <a:ext uri="{FF2B5EF4-FFF2-40B4-BE49-F238E27FC236}">
                <a16:creationId xmlns:a16="http://schemas.microsoft.com/office/drawing/2014/main" id="{0B3A8967-620B-BD07-9926-742027DDE8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9593" y="1930981"/>
            <a:ext cx="2660647" cy="1616014"/>
          </a:xfrm>
          <a:prstGeom prst="rect">
            <a:avLst/>
          </a:prstGeom>
        </p:spPr>
      </p:pic>
      <p:pic>
        <p:nvPicPr>
          <p:cNvPr id="26" name="Picture 25" descr="A close up of a street&#10;&#10;Description automatically generated">
            <a:extLst>
              <a:ext uri="{FF2B5EF4-FFF2-40B4-BE49-F238E27FC236}">
                <a16:creationId xmlns:a16="http://schemas.microsoft.com/office/drawing/2014/main" id="{0D0BDF02-0AF0-CDE7-CCFA-E8BA5C83520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6403212" y="3699012"/>
            <a:ext cx="1693359" cy="2360597"/>
          </a:xfrm>
          <a:prstGeom prst="rect">
            <a:avLst/>
          </a:prstGeom>
        </p:spPr>
      </p:pic>
    </p:spTree>
    <p:extLst>
      <p:ext uri="{BB962C8B-B14F-4D97-AF65-F5344CB8AC3E}">
        <p14:creationId xmlns:p14="http://schemas.microsoft.com/office/powerpoint/2010/main" val="233811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1457" y="1903274"/>
            <a:ext cx="4792132" cy="1613386"/>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68288">
              <a:tabLst>
                <a:tab pos="360363" algn="l"/>
              </a:tabLst>
            </a:pPr>
            <a:r>
              <a:rPr lang="en-US" dirty="0">
                <a:highlight>
                  <a:srgbClr val="FFFFFF"/>
                </a:highlight>
                <a:cs typeface="Calibri" panose="020F0502020204030204" pitchFamily="34" charset="0"/>
              </a:rPr>
              <a:t>Actions within this theme include enabling existing visitors to use more of the town, attracting more visitors to the town, encouraging more local workers into the town. A key area will be more cross promotion of the town and its attractions, by the attractions and elements of the town offer. Promote the town as a multi purpose location, working with partners. Encourage businesses to collaborate with each other and deliver collective initiatives.</a:t>
            </a:r>
          </a:p>
          <a:p>
            <a:pPr marL="0" indent="-268288">
              <a:tabLst>
                <a:tab pos="360363" algn="l"/>
              </a:tabLst>
            </a:pPr>
            <a:r>
              <a:rPr lang="en-US" dirty="0">
                <a:highlight>
                  <a:srgbClr val="FFFFFF"/>
                </a:highlight>
                <a:cs typeface="Calibri" panose="020F0502020204030204" pitchFamily="34" charset="0"/>
              </a:rPr>
              <a:t>It also includes expanding and improving the offer of the town, adding more reasons to visit, more often. Targeting missing or underserved categories. Fill gaps in the towns offer, aligning the offer and experience with current trends and best practice.</a:t>
            </a:r>
          </a:p>
          <a:p>
            <a:pPr marL="0" indent="-268288">
              <a:tabLst>
                <a:tab pos="360363" algn="l"/>
              </a:tabLst>
            </a:pPr>
            <a:r>
              <a:rPr lang="en-US" dirty="0">
                <a:highlight>
                  <a:srgbClr val="FFFFFF"/>
                </a:highlight>
                <a:cs typeface="Calibri" panose="020F0502020204030204" pitchFamily="34" charset="0"/>
              </a:rPr>
              <a:t>This theme also includes improving the quality and quantity of promotional activity for the town centre and the businesses within it. It includes more collective promotion and helping businesses with their own promotional activity. A collective approach will require a ‘team’ to plan and deliver a layer of promotional activity.</a:t>
            </a: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4682629"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9.3	How to encourage shoppers / visitors / tourists to the town?</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 pos="360363"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3" name="TextBox 2">
            <a:extLst>
              <a:ext uri="{FF2B5EF4-FFF2-40B4-BE49-F238E27FC236}">
                <a16:creationId xmlns:a16="http://schemas.microsoft.com/office/drawing/2014/main" id="{0FCB3542-5F57-D203-E832-C299ACEB0BF0}"/>
              </a:ext>
            </a:extLst>
          </p:cNvPr>
          <p:cNvSpPr txBox="1"/>
          <p:nvPr/>
        </p:nvSpPr>
        <p:spPr>
          <a:xfrm>
            <a:off x="709097" y="5247696"/>
            <a:ext cx="2104705" cy="261610"/>
          </a:xfrm>
          <a:prstGeom prst="rect">
            <a:avLst/>
          </a:prstGeom>
          <a:noFill/>
        </p:spPr>
        <p:txBody>
          <a:bodyPr wrap="square">
            <a:spAutoFit/>
          </a:bodyPr>
          <a:lstStyle/>
          <a:p>
            <a:r>
              <a:rPr lang="en-GB" sz="1100" dirty="0">
                <a:solidFill>
                  <a:schemeClr val="bg1">
                    <a:lumMod val="50000"/>
                  </a:schemeClr>
                </a:solidFill>
                <a:cs typeface="Calibri" panose="020F0502020204030204" pitchFamily="34" charset="0"/>
              </a:rPr>
              <a:t>Additional small scale leisure</a:t>
            </a:r>
          </a:p>
        </p:txBody>
      </p:sp>
      <p:sp>
        <p:nvSpPr>
          <p:cNvPr id="11" name="TextBox 10">
            <a:extLst>
              <a:ext uri="{FF2B5EF4-FFF2-40B4-BE49-F238E27FC236}">
                <a16:creationId xmlns:a16="http://schemas.microsoft.com/office/drawing/2014/main" id="{5690177E-28A8-2EE8-A901-D48334202C97}"/>
              </a:ext>
            </a:extLst>
          </p:cNvPr>
          <p:cNvSpPr txBox="1"/>
          <p:nvPr/>
        </p:nvSpPr>
        <p:spPr>
          <a:xfrm>
            <a:off x="2839073" y="5816774"/>
            <a:ext cx="2823429" cy="261610"/>
          </a:xfrm>
          <a:prstGeom prst="rect">
            <a:avLst/>
          </a:prstGeom>
          <a:noFill/>
        </p:spPr>
        <p:txBody>
          <a:bodyPr wrap="square">
            <a:spAutoFit/>
          </a:bodyPr>
          <a:lstStyle/>
          <a:p>
            <a:r>
              <a:rPr lang="en-GB" sz="1100" dirty="0">
                <a:solidFill>
                  <a:schemeClr val="bg1">
                    <a:lumMod val="50000"/>
                  </a:schemeClr>
                </a:solidFill>
                <a:cs typeface="Calibri" panose="020F0502020204030204" pitchFamily="34" charset="0"/>
              </a:rPr>
              <a:t>Multi-purpose location, many reasons to visit</a:t>
            </a:r>
          </a:p>
        </p:txBody>
      </p:sp>
      <p:sp>
        <p:nvSpPr>
          <p:cNvPr id="9" name="TextBox 8">
            <a:extLst>
              <a:ext uri="{FF2B5EF4-FFF2-40B4-BE49-F238E27FC236}">
                <a16:creationId xmlns:a16="http://schemas.microsoft.com/office/drawing/2014/main" id="{5FBA7E21-E3EC-F253-A26E-970A67C82C68}"/>
              </a:ext>
            </a:extLst>
          </p:cNvPr>
          <p:cNvSpPr txBox="1"/>
          <p:nvPr/>
        </p:nvSpPr>
        <p:spPr>
          <a:xfrm>
            <a:off x="5720077" y="1303301"/>
            <a:ext cx="3016152" cy="4493538"/>
          </a:xfrm>
          <a:prstGeom prst="rect">
            <a:avLst/>
          </a:prstGeom>
          <a:noFill/>
          <a:ln w="19050">
            <a:solidFill>
              <a:schemeClr val="tx2">
                <a:lumMod val="60000"/>
                <a:lumOff val="40000"/>
              </a:schemeClr>
            </a:solidFill>
          </a:ln>
        </p:spPr>
        <p:txBody>
          <a:bodyPr wrap="square">
            <a:spAutoFit/>
          </a:bodyPr>
          <a:lstStyle/>
          <a:p>
            <a:r>
              <a:rPr lang="en-GB" sz="1100">
                <a:solidFill>
                  <a:schemeClr val="bg1">
                    <a:lumMod val="50000"/>
                  </a:schemeClr>
                </a:solidFill>
                <a:cs typeface="Calibri" panose="020F0502020204030204" pitchFamily="34" charset="0"/>
              </a:rPr>
              <a:t>Indicative actions include (more images overleaf):</a:t>
            </a:r>
          </a:p>
          <a:p>
            <a:pPr marL="92075" indent="-92075">
              <a:buFontTx/>
              <a:buChar char="-"/>
            </a:pPr>
            <a:r>
              <a:rPr lang="en-US" sz="1100">
                <a:solidFill>
                  <a:schemeClr val="bg1">
                    <a:lumMod val="50000"/>
                  </a:schemeClr>
                </a:solidFill>
                <a:cs typeface="Calibri" panose="020F0502020204030204" pitchFamily="34" charset="0"/>
              </a:rPr>
              <a:t>More family friendly town centre, activity, events and themed markets</a:t>
            </a:r>
          </a:p>
          <a:p>
            <a:pPr marL="92075" indent="-92075">
              <a:buFontTx/>
              <a:buChar char="-"/>
            </a:pPr>
            <a:r>
              <a:rPr lang="en-US" sz="1100">
                <a:solidFill>
                  <a:schemeClr val="bg1">
                    <a:lumMod val="50000"/>
                  </a:schemeClr>
                </a:solidFill>
                <a:cs typeface="Calibri" panose="020F0502020204030204" pitchFamily="34" charset="0"/>
              </a:rPr>
              <a:t>More community, social, sporting events in centre</a:t>
            </a:r>
          </a:p>
          <a:p>
            <a:pPr marL="92075" indent="-92075">
              <a:buFontTx/>
              <a:buChar char="-"/>
            </a:pPr>
            <a:r>
              <a:rPr lang="en-US" sz="1100">
                <a:solidFill>
                  <a:schemeClr val="bg1">
                    <a:lumMod val="50000"/>
                  </a:schemeClr>
                </a:solidFill>
                <a:cs typeface="Calibri" panose="020F0502020204030204" pitchFamily="34" charset="0"/>
              </a:rPr>
              <a:t>Themed activities for workers, for families, for communities, varied timings, locations</a:t>
            </a:r>
          </a:p>
          <a:p>
            <a:pPr marL="92075" indent="-92075">
              <a:buFontTx/>
              <a:buChar char="-"/>
            </a:pPr>
            <a:r>
              <a:rPr lang="en-US" sz="1100">
                <a:solidFill>
                  <a:schemeClr val="bg1">
                    <a:lumMod val="50000"/>
                  </a:schemeClr>
                </a:solidFill>
                <a:cs typeface="Calibri" panose="020F0502020204030204" pitchFamily="34" charset="0"/>
              </a:rPr>
              <a:t>Linked promotions between venues and hospitality</a:t>
            </a:r>
          </a:p>
          <a:p>
            <a:pPr marL="92075" indent="-92075">
              <a:buFontTx/>
              <a:buChar char="-"/>
            </a:pPr>
            <a:r>
              <a:rPr lang="en-US" sz="1100">
                <a:solidFill>
                  <a:schemeClr val="bg1">
                    <a:lumMod val="50000"/>
                  </a:schemeClr>
                </a:solidFill>
                <a:cs typeface="Calibri" panose="020F0502020204030204" pitchFamily="34" charset="0"/>
              </a:rPr>
              <a:t>A coordinated promotions group is needed</a:t>
            </a:r>
          </a:p>
          <a:p>
            <a:pPr marL="92075" indent="-92075">
              <a:buFontTx/>
              <a:buChar char="-"/>
            </a:pPr>
            <a:r>
              <a:rPr lang="en-GB" sz="1100">
                <a:solidFill>
                  <a:schemeClr val="bg1">
                    <a:lumMod val="50000"/>
                  </a:schemeClr>
                </a:solidFill>
                <a:cs typeface="Calibri" panose="020F0502020204030204" pitchFamily="34" charset="0"/>
              </a:rPr>
              <a:t>Stronger statements for existing positive assets</a:t>
            </a:r>
          </a:p>
          <a:p>
            <a:pPr marL="92075" indent="-92075">
              <a:buFontTx/>
              <a:buChar char="-"/>
            </a:pPr>
            <a:r>
              <a:rPr lang="en-US" sz="1100">
                <a:solidFill>
                  <a:schemeClr val="bg1">
                    <a:lumMod val="50000"/>
                  </a:schemeClr>
                </a:solidFill>
                <a:cs typeface="Calibri" panose="020F0502020204030204" pitchFamily="34" charset="0"/>
              </a:rPr>
              <a:t>More external food &amp; beverage, more shared seating, more events, demonstrations &amp; performances</a:t>
            </a:r>
          </a:p>
          <a:p>
            <a:pPr marL="92075" indent="-92075">
              <a:buFontTx/>
              <a:buChar char="-"/>
            </a:pPr>
            <a:r>
              <a:rPr lang="en-US" sz="1100">
                <a:solidFill>
                  <a:schemeClr val="bg1">
                    <a:lumMod val="50000"/>
                  </a:schemeClr>
                </a:solidFill>
                <a:cs typeface="Calibri" panose="020F0502020204030204" pitchFamily="34" charset="0"/>
              </a:rPr>
              <a:t>Make it easy for visitors to become customers, cross promotion of assets and activity</a:t>
            </a:r>
          </a:p>
          <a:p>
            <a:pPr marL="92075" indent="-92075">
              <a:buFontTx/>
              <a:buChar char="-"/>
            </a:pPr>
            <a:r>
              <a:rPr lang="en-US" sz="1100">
                <a:solidFill>
                  <a:schemeClr val="bg1">
                    <a:lumMod val="50000"/>
                  </a:schemeClr>
                </a:solidFill>
                <a:cs typeface="Calibri" panose="020F0502020204030204" pitchFamily="34" charset="0"/>
              </a:rPr>
              <a:t>Target gaps in the offer and opportunities to extend appeal … specialist comparison goods, local makers and artisans, independents, artisans and local producers, service and repair, day spa, health, beauty, alterations, up-cycle, re-cycle, active, passive and social leisure e.g. climbing, indoor golf, darts, cricket, football (table and mini), ping pong, martial arts, arts, drama, reading, book clubs, kids play, toddler play and more</a:t>
            </a:r>
          </a:p>
          <a:p>
            <a:pPr marL="92075" indent="-92075">
              <a:buFontTx/>
              <a:buChar char="-"/>
            </a:pPr>
            <a:r>
              <a:rPr lang="en-US" sz="1100">
                <a:solidFill>
                  <a:schemeClr val="bg1">
                    <a:lumMod val="50000"/>
                  </a:schemeClr>
                </a:solidFill>
                <a:cs typeface="Calibri" panose="020F0502020204030204" pitchFamily="34" charset="0"/>
              </a:rPr>
              <a:t>Increased promotional activity, targeting the 107,000 resident, linked regional visitor promotion, targeting the workers. </a:t>
            </a:r>
          </a:p>
          <a:p>
            <a:pPr marL="92075" indent="-92075">
              <a:buFontTx/>
              <a:buChar char="-"/>
            </a:pPr>
            <a:r>
              <a:rPr lang="en-US" sz="1100">
                <a:solidFill>
                  <a:schemeClr val="bg1">
                    <a:lumMod val="50000"/>
                  </a:schemeClr>
                </a:solidFill>
                <a:cs typeface="Calibri" panose="020F0502020204030204" pitchFamily="34" charset="0"/>
              </a:rPr>
              <a:t>Develop a promotional plan</a:t>
            </a:r>
            <a:endParaRPr lang="en-GB" sz="1100">
              <a:solidFill>
                <a:schemeClr val="bg1">
                  <a:lumMod val="50000"/>
                </a:schemeClr>
              </a:solidFill>
              <a:cs typeface="Calibri" panose="020F0502020204030204" pitchFamily="34" charset="0"/>
            </a:endParaRPr>
          </a:p>
        </p:txBody>
      </p:sp>
      <p:sp>
        <p:nvSpPr>
          <p:cNvPr id="12" name="TextBox 11">
            <a:extLst>
              <a:ext uri="{FF2B5EF4-FFF2-40B4-BE49-F238E27FC236}">
                <a16:creationId xmlns:a16="http://schemas.microsoft.com/office/drawing/2014/main" id="{00D9069D-B9CC-394F-F8B0-3D21219AF285}"/>
              </a:ext>
            </a:extLst>
          </p:cNvPr>
          <p:cNvSpPr txBox="1"/>
          <p:nvPr/>
        </p:nvSpPr>
        <p:spPr>
          <a:xfrm>
            <a:off x="1086416" y="4198530"/>
            <a:ext cx="217283" cy="338554"/>
          </a:xfrm>
          <a:prstGeom prst="rect">
            <a:avLst/>
          </a:prstGeom>
          <a:noFill/>
        </p:spPr>
        <p:txBody>
          <a:bodyPr wrap="square" rtlCol="0">
            <a:spAutoFit/>
          </a:bodyPr>
          <a:lstStyle/>
          <a:p>
            <a:pPr algn="ctr"/>
            <a:r>
              <a:rPr lang="en-GB" sz="1600" b="1">
                <a:solidFill>
                  <a:schemeClr val="bg1"/>
                </a:solidFill>
              </a:rPr>
              <a:t>1</a:t>
            </a:r>
          </a:p>
        </p:txBody>
      </p:sp>
      <p:sp>
        <p:nvSpPr>
          <p:cNvPr id="15" name="TextBox 14">
            <a:extLst>
              <a:ext uri="{FF2B5EF4-FFF2-40B4-BE49-F238E27FC236}">
                <a16:creationId xmlns:a16="http://schemas.microsoft.com/office/drawing/2014/main" id="{01FDACCF-6AA6-8221-B6DA-1A3D1D893A75}"/>
              </a:ext>
            </a:extLst>
          </p:cNvPr>
          <p:cNvSpPr txBox="1"/>
          <p:nvPr/>
        </p:nvSpPr>
        <p:spPr>
          <a:xfrm>
            <a:off x="2031917" y="4910340"/>
            <a:ext cx="217283" cy="338554"/>
          </a:xfrm>
          <a:prstGeom prst="rect">
            <a:avLst/>
          </a:prstGeom>
          <a:noFill/>
        </p:spPr>
        <p:txBody>
          <a:bodyPr wrap="square" rtlCol="0">
            <a:spAutoFit/>
          </a:bodyPr>
          <a:lstStyle/>
          <a:p>
            <a:pPr algn="ctr"/>
            <a:r>
              <a:rPr lang="en-GB" sz="1600" b="1">
                <a:solidFill>
                  <a:schemeClr val="bg1"/>
                </a:solidFill>
              </a:rPr>
              <a:t>3</a:t>
            </a:r>
          </a:p>
        </p:txBody>
      </p:sp>
      <p:pic>
        <p:nvPicPr>
          <p:cNvPr id="8" name="Picture 2" descr="HODs Headlines 2019 | Heritage Open Days">
            <a:extLst>
              <a:ext uri="{FF2B5EF4-FFF2-40B4-BE49-F238E27FC236}">
                <a16:creationId xmlns:a16="http://schemas.microsoft.com/office/drawing/2014/main" id="{FC825041-3DC0-80DC-0A92-B15723F1FE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1377" y="4042693"/>
            <a:ext cx="2781889" cy="1855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xpark Wembley | Attractions in Wembley, London">
            <a:extLst>
              <a:ext uri="{FF2B5EF4-FFF2-40B4-BE49-F238E27FC236}">
                <a16:creationId xmlns:a16="http://schemas.microsoft.com/office/drawing/2014/main" id="{D627B84A-7FC5-DEF0-3A8C-6FB272BC7D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05382" y="4099546"/>
            <a:ext cx="2024455" cy="113909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027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4568204"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9.3	How to encourage shoppers / visitors / tourists to the town?</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 - cont’d.</a:t>
            </a:r>
            <a:endParaRPr lang="en-US" sz="1100" b="1">
              <a:solidFill>
                <a:schemeClr val="accent1"/>
              </a:solidFill>
            </a:endParaRP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11" name="TextBox 10">
            <a:extLst>
              <a:ext uri="{FF2B5EF4-FFF2-40B4-BE49-F238E27FC236}">
                <a16:creationId xmlns:a16="http://schemas.microsoft.com/office/drawing/2014/main" id="{5690177E-28A8-2EE8-A901-D48334202C97}"/>
              </a:ext>
            </a:extLst>
          </p:cNvPr>
          <p:cNvSpPr txBox="1"/>
          <p:nvPr/>
        </p:nvSpPr>
        <p:spPr>
          <a:xfrm>
            <a:off x="6147887" y="5787866"/>
            <a:ext cx="2855041"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Events can be small scale and local</a:t>
            </a:r>
          </a:p>
        </p:txBody>
      </p:sp>
      <p:sp>
        <p:nvSpPr>
          <p:cNvPr id="9" name="TextBox 8">
            <a:extLst>
              <a:ext uri="{FF2B5EF4-FFF2-40B4-BE49-F238E27FC236}">
                <a16:creationId xmlns:a16="http://schemas.microsoft.com/office/drawing/2014/main" id="{1818D725-D9A7-2186-CAEB-AB5094FE826B}"/>
              </a:ext>
            </a:extLst>
          </p:cNvPr>
          <p:cNvSpPr txBox="1"/>
          <p:nvPr/>
        </p:nvSpPr>
        <p:spPr>
          <a:xfrm>
            <a:off x="713809" y="3606303"/>
            <a:ext cx="2274518"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rPr>
              <a:t>Stronger external impact for businesses</a:t>
            </a:r>
          </a:p>
        </p:txBody>
      </p:sp>
      <p:sp>
        <p:nvSpPr>
          <p:cNvPr id="14" name="TextBox 13">
            <a:extLst>
              <a:ext uri="{FF2B5EF4-FFF2-40B4-BE49-F238E27FC236}">
                <a16:creationId xmlns:a16="http://schemas.microsoft.com/office/drawing/2014/main" id="{413F3B4C-3753-AD5C-8E99-3C58AE86DC8C}"/>
              </a:ext>
            </a:extLst>
          </p:cNvPr>
          <p:cNvSpPr txBox="1"/>
          <p:nvPr/>
        </p:nvSpPr>
        <p:spPr>
          <a:xfrm>
            <a:off x="3429834" y="3604075"/>
            <a:ext cx="2284329"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Themed guides and promotion</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sp>
        <p:nvSpPr>
          <p:cNvPr id="15" name="TextBox 14">
            <a:extLst>
              <a:ext uri="{FF2B5EF4-FFF2-40B4-BE49-F238E27FC236}">
                <a16:creationId xmlns:a16="http://schemas.microsoft.com/office/drawing/2014/main" id="{29CEB540-5F39-D75A-E4B4-181F36978FC5}"/>
              </a:ext>
            </a:extLst>
          </p:cNvPr>
          <p:cNvSpPr txBox="1"/>
          <p:nvPr/>
        </p:nvSpPr>
        <p:spPr>
          <a:xfrm>
            <a:off x="6134246" y="3600487"/>
            <a:ext cx="2679117"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Directional signage, within town, linking assets</a:t>
            </a:r>
          </a:p>
        </p:txBody>
      </p:sp>
      <p:sp>
        <p:nvSpPr>
          <p:cNvPr id="17" name="TextBox 16">
            <a:extLst>
              <a:ext uri="{FF2B5EF4-FFF2-40B4-BE49-F238E27FC236}">
                <a16:creationId xmlns:a16="http://schemas.microsoft.com/office/drawing/2014/main" id="{B89C8E66-EB05-4BCC-2F2D-055512CE7B77}"/>
              </a:ext>
            </a:extLst>
          </p:cNvPr>
          <p:cNvSpPr txBox="1"/>
          <p:nvPr/>
        </p:nvSpPr>
        <p:spPr>
          <a:xfrm>
            <a:off x="4427038" y="5787866"/>
            <a:ext cx="1201242"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Focus on strengths</a:t>
            </a:r>
          </a:p>
        </p:txBody>
      </p:sp>
      <p:sp>
        <p:nvSpPr>
          <p:cNvPr id="20" name="TextBox 19">
            <a:extLst>
              <a:ext uri="{FF2B5EF4-FFF2-40B4-BE49-F238E27FC236}">
                <a16:creationId xmlns:a16="http://schemas.microsoft.com/office/drawing/2014/main" id="{DDED3A6B-E610-3CF8-AC2E-B089B2D6FFBE}"/>
              </a:ext>
            </a:extLst>
          </p:cNvPr>
          <p:cNvSpPr txBox="1"/>
          <p:nvPr/>
        </p:nvSpPr>
        <p:spPr>
          <a:xfrm>
            <a:off x="713809" y="5375529"/>
            <a:ext cx="2748035"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Effective online promotion and information, promoting whole town and surroundings</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pic>
        <p:nvPicPr>
          <p:cNvPr id="10" name="Picture 9" descr="A store inside of a building&#10;&#10;Description automatically generated">
            <a:extLst>
              <a:ext uri="{FF2B5EF4-FFF2-40B4-BE49-F238E27FC236}">
                <a16:creationId xmlns:a16="http://schemas.microsoft.com/office/drawing/2014/main" id="{E65210C2-7906-BDCC-7AF4-783DD936F5B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808110" y="1918765"/>
            <a:ext cx="2180722" cy="1635541"/>
          </a:xfrm>
          <a:prstGeom prst="rect">
            <a:avLst/>
          </a:prstGeom>
          <a:ln>
            <a:solidFill>
              <a:schemeClr val="bg1">
                <a:lumMod val="65000"/>
              </a:schemeClr>
            </a:solidFill>
          </a:ln>
        </p:spPr>
      </p:pic>
      <p:pic>
        <p:nvPicPr>
          <p:cNvPr id="16" name="Picture 2" descr="Image result for independent shops guide">
            <a:extLst>
              <a:ext uri="{FF2B5EF4-FFF2-40B4-BE49-F238E27FC236}">
                <a16:creationId xmlns:a16="http://schemas.microsoft.com/office/drawing/2014/main" id="{13EF8C7B-D9F8-28BB-23B8-C04E638FB7F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29019" y="1912509"/>
            <a:ext cx="2196428" cy="16417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Winchester BID introduce new signage on the high street to direct  pedestrians to other shops and eateries | Hampshire Chronicle">
            <a:extLst>
              <a:ext uri="{FF2B5EF4-FFF2-40B4-BE49-F238E27FC236}">
                <a16:creationId xmlns:a16="http://schemas.microsoft.com/office/drawing/2014/main" id="{F2CF980E-F69B-451F-4314-2ECB990689C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245079" y="1920004"/>
            <a:ext cx="2493015" cy="164179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9" name="Picture 18" descr="Discover - Discover Malmesbury">
            <a:extLst>
              <a:ext uri="{FF2B5EF4-FFF2-40B4-BE49-F238E27FC236}">
                <a16:creationId xmlns:a16="http://schemas.microsoft.com/office/drawing/2014/main" id="{D809F304-6152-DAC9-DA74-3CA9B9422C1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1361"/>
          <a:stretch/>
        </p:blipFill>
        <p:spPr bwMode="auto">
          <a:xfrm>
            <a:off x="808110" y="4032631"/>
            <a:ext cx="3323385" cy="12562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1" name="Picture 10" descr="Your High Street Needs You: Do Your Bit By Shopping Local in Leicester -  Knightsbridge Estate Agents &amp; Valuers">
            <a:extLst>
              <a:ext uri="{FF2B5EF4-FFF2-40B4-BE49-F238E27FC236}">
                <a16:creationId xmlns:a16="http://schemas.microsoft.com/office/drawing/2014/main" id="{2F1B3D9E-352B-2FDC-F30E-2DED76D06B3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525486" y="4032186"/>
            <a:ext cx="1201241" cy="17569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49B3BCF-6258-0E54-7EC9-B18B83FEE3F3}"/>
              </a:ext>
              <a:ext uri="{C183D7F6-B498-43B3-948B-1728B52AA6E4}">
                <adec:decorative xmlns:adec="http://schemas.microsoft.com/office/drawing/2017/decorative" val="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6026872" y="4242410"/>
            <a:ext cx="1755680" cy="1316760"/>
          </a:xfrm>
          <a:prstGeom prst="rect">
            <a:avLst/>
          </a:prstGeom>
          <a:noFill/>
          <a:ln>
            <a:solidFill>
              <a:schemeClr val="bg1">
                <a:lumMod val="65000"/>
              </a:schemeClr>
            </a:solidFill>
          </a:ln>
        </p:spPr>
      </p:pic>
      <p:pic>
        <p:nvPicPr>
          <p:cNvPr id="24" name="Picture 23">
            <a:extLst>
              <a:ext uri="{FF2B5EF4-FFF2-40B4-BE49-F238E27FC236}">
                <a16:creationId xmlns:a16="http://schemas.microsoft.com/office/drawing/2014/main" id="{EF7151E1-7F49-4B4F-17A8-B146856B1B3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a:off x="7680018" y="4013660"/>
            <a:ext cx="1048843" cy="1521590"/>
          </a:xfrm>
          <a:prstGeom prst="rect">
            <a:avLst/>
          </a:prstGeom>
        </p:spPr>
      </p:pic>
    </p:spTree>
    <p:extLst>
      <p:ext uri="{BB962C8B-B14F-4D97-AF65-F5344CB8AC3E}">
        <p14:creationId xmlns:p14="http://schemas.microsoft.com/office/powerpoint/2010/main" val="178096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4" y="1916113"/>
            <a:ext cx="4655993" cy="4158762"/>
          </a:xfrm>
        </p:spPr>
        <p:txBody>
          <a:bodyPr numCol="1">
            <a:noAutofit/>
          </a:bodyPr>
          <a:lstStyle/>
          <a:p>
            <a:pPr marL="0" indent="0"/>
            <a:r>
              <a:rPr lang="en-US"/>
              <a:t>Market Drayton is an historic and friendly market town in the middle of Shropshire’s dairy country. The streets of Market Drayton have much historic character with many half-timbered Georgian and Victorian buildings. </a:t>
            </a:r>
          </a:p>
          <a:p>
            <a:pPr marL="0" indent="0"/>
            <a:r>
              <a:rPr lang="en-US"/>
              <a:t>The town is in the middle of a large rural area, with larger centres some 30-40 minutes drive away, including Shrewsbury and Telford to the south, Crewe to the north, Wrexham to the west and Stafford / Stoke to the east. The local competing centres of Whitchurch and Newport are circa 20 minutes away by car.</a:t>
            </a:r>
          </a:p>
          <a:p>
            <a:pPr marL="0" indent="0"/>
            <a:r>
              <a:rPr lang="en-US"/>
              <a:t>The town and the town centre have much to offer, including, leisure venues for active sport and culture such as Festival Market Drayton. The natural environment assets are clear to see, although the Canal and its popular locks are not referenced in the town centre.</a:t>
            </a:r>
          </a:p>
          <a:p>
            <a:pPr marL="0" indent="0"/>
            <a:r>
              <a:rPr lang="en-US"/>
              <a:t>The town’s purpose-built brewery is in the town, visible on the plan, as Red Lion Inn, the livestock market remains a popular destination for its regular markets.</a:t>
            </a:r>
          </a:p>
          <a:p>
            <a:pPr marL="0" indent="0"/>
            <a:r>
              <a:rPr lang="en-US"/>
              <a:t>There are a number of supermarkets, many medium sized, such as Aldi (just off the top of the plan, Lidl and Asda (highlighted) and the largest supermarket Morrisons. All are close and visible to the town centre.</a:t>
            </a:r>
          </a:p>
          <a:p>
            <a:pPr marL="0" indent="0"/>
            <a:r>
              <a:rPr lang="en-US"/>
              <a:t>The main shopping area, shown as the buff-coloured area on the plan, includes four main streets. These have been reviewed in detail, as has the town’s weekly market.</a:t>
            </a:r>
          </a:p>
          <a:p>
            <a:pPr marL="0" indent="0"/>
            <a:r>
              <a:rPr lang="en-US"/>
              <a:t>The aim of the review is to look at what the town’s offer consists of, what the strengths of the offer are, the issues and the opportunities to improve the offer and overall experience of visiting and using Market Drayton Town Centre, to identify the gaps and who the right businesses are for those gaps.</a:t>
            </a:r>
          </a:p>
          <a:p>
            <a:pPr marL="0" indent="0"/>
            <a:endParaRPr lang="en-US"/>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3.1	Introduction</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 </a:t>
            </a:r>
            <a:endParaRPr lang="en-GB" sz="1100"/>
          </a:p>
        </p:txBody>
      </p:sp>
      <p:pic>
        <p:nvPicPr>
          <p:cNvPr id="4" name="Picture 3" descr="A screenshot of a computer screen&#10;&#10;Description automatically generated">
            <a:extLst>
              <a:ext uri="{FF2B5EF4-FFF2-40B4-BE49-F238E27FC236}">
                <a16:creationId xmlns:a16="http://schemas.microsoft.com/office/drawing/2014/main" id="{DAFDCFB3-2431-2563-E40F-FFF1258B38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457450" y="1916113"/>
            <a:ext cx="3279144" cy="3028532"/>
          </a:xfrm>
          <a:prstGeom prst="rect">
            <a:avLst/>
          </a:prstGeom>
          <a:ln>
            <a:solidFill>
              <a:schemeClr val="bg1">
                <a:lumMod val="6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75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7" name="Content Placeholder 2">
            <a:extLst>
              <a:ext uri="{FF2B5EF4-FFF2-40B4-BE49-F238E27FC236}">
                <a16:creationId xmlns:a16="http://schemas.microsoft.com/office/drawing/2014/main" id="{40883D6A-3AB8-442F-BB47-86F7AB82936D}"/>
              </a:ext>
            </a:extLst>
          </p:cNvPr>
          <p:cNvSpPr txBox="1">
            <a:spLocks/>
          </p:cNvSpPr>
          <p:nvPr/>
        </p:nvSpPr>
        <p:spPr>
          <a:xfrm>
            <a:off x="801457" y="1903274"/>
            <a:ext cx="4792132" cy="1641444"/>
          </a:xfrm>
          <a:prstGeom prst="rect">
            <a:avLst/>
          </a:prstGeom>
        </p:spPr>
        <p:txBody>
          <a:bodyPr vert="horz" lIns="0" tIns="0" rIns="0" bIns="0" numCol="1" spcCol="180000"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68288">
              <a:tabLst>
                <a:tab pos="360363" algn="l"/>
              </a:tabLst>
            </a:pPr>
            <a:r>
              <a:rPr lang="en-US">
                <a:highlight>
                  <a:srgbClr val="FFFFFF"/>
                </a:highlight>
                <a:cs typeface="Calibri" panose="020F0502020204030204" pitchFamily="34" charset="0"/>
              </a:rPr>
              <a:t>The markets offer, including the street market, the Market Hall and the artisan market, is an important part of the town centre offer. Whilst the core street market is now back under the control of Shropshire Council, there are several actions needed to improve the offer. These range from improving the delivery and presentation of the street market, adding more categories, more stalls, more choice, introducing additional themed markets, as periodic or visiting on a regular basis. All with a stronger emphasis for more local producers.</a:t>
            </a:r>
          </a:p>
          <a:p>
            <a:pPr marL="0" indent="-268288">
              <a:tabLst>
                <a:tab pos="360363" algn="l"/>
              </a:tabLst>
            </a:pPr>
            <a:r>
              <a:rPr lang="en-US">
                <a:highlight>
                  <a:srgbClr val="FFFFFF"/>
                </a:highlight>
                <a:cs typeface="Calibri" panose="020F0502020204030204" pitchFamily="34" charset="0"/>
              </a:rPr>
              <a:t>The Market Hall would benefit from more visibility, signage, impact, additional external trading, possibly enlarging / relocating (the Town Council Building may provide an alternative home, with the Town Council team relocating).</a:t>
            </a:r>
          </a:p>
          <a:p>
            <a:pPr marL="0" indent="-268288">
              <a:tabLst>
                <a:tab pos="360363" algn="l"/>
              </a:tabLst>
            </a:pPr>
            <a:r>
              <a:rPr lang="en-US">
                <a:highlight>
                  <a:srgbClr val="FFFFFF"/>
                </a:highlight>
                <a:cs typeface="Calibri" panose="020F0502020204030204" pitchFamily="34" charset="0"/>
              </a:rPr>
              <a:t>The artisan market needs to offer a better experience and make better use of the Buttermarket as a base to expand from.</a:t>
            </a:r>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4682629"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9.4	How to improve the market offer?</a:t>
            </a: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4" name="Content Placeholder 2">
            <a:extLst>
              <a:ext uri="{FF2B5EF4-FFF2-40B4-BE49-F238E27FC236}">
                <a16:creationId xmlns:a16="http://schemas.microsoft.com/office/drawing/2014/main" id="{1BA8A02B-B7F0-B19E-A914-01985FF98558}"/>
              </a:ext>
            </a:extLst>
          </p:cNvPr>
          <p:cNvSpPr txBox="1">
            <a:spLocks/>
          </p:cNvSpPr>
          <p:nvPr/>
        </p:nvSpPr>
        <p:spPr>
          <a:xfrm>
            <a:off x="806077" y="4211780"/>
            <a:ext cx="3626527"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endParaRPr lang="en-GB" sz="1100" b="1">
              <a:solidFill>
                <a:schemeClr val="accent1"/>
              </a:solidFill>
            </a:endParaRPr>
          </a:p>
        </p:txBody>
      </p:sp>
      <p:sp>
        <p:nvSpPr>
          <p:cNvPr id="3" name="TextBox 2">
            <a:extLst>
              <a:ext uri="{FF2B5EF4-FFF2-40B4-BE49-F238E27FC236}">
                <a16:creationId xmlns:a16="http://schemas.microsoft.com/office/drawing/2014/main" id="{0FCB3542-5F57-D203-E832-C299ACEB0BF0}"/>
              </a:ext>
            </a:extLst>
          </p:cNvPr>
          <p:cNvSpPr txBox="1"/>
          <p:nvPr/>
        </p:nvSpPr>
        <p:spPr>
          <a:xfrm>
            <a:off x="699860" y="5453282"/>
            <a:ext cx="2028380"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Additional street food, worker focus</a:t>
            </a:r>
          </a:p>
        </p:txBody>
      </p:sp>
      <p:sp>
        <p:nvSpPr>
          <p:cNvPr id="11" name="TextBox 10">
            <a:extLst>
              <a:ext uri="{FF2B5EF4-FFF2-40B4-BE49-F238E27FC236}">
                <a16:creationId xmlns:a16="http://schemas.microsoft.com/office/drawing/2014/main" id="{5690177E-28A8-2EE8-A901-D48334202C97}"/>
              </a:ext>
            </a:extLst>
          </p:cNvPr>
          <p:cNvSpPr txBox="1"/>
          <p:nvPr/>
        </p:nvSpPr>
        <p:spPr>
          <a:xfrm>
            <a:off x="3478816" y="5471754"/>
            <a:ext cx="2278729"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Younger traders, specialist categories</a:t>
            </a:r>
          </a:p>
        </p:txBody>
      </p:sp>
      <p:sp>
        <p:nvSpPr>
          <p:cNvPr id="9" name="TextBox 8">
            <a:extLst>
              <a:ext uri="{FF2B5EF4-FFF2-40B4-BE49-F238E27FC236}">
                <a16:creationId xmlns:a16="http://schemas.microsoft.com/office/drawing/2014/main" id="{5FBA7E21-E3EC-F253-A26E-970A67C82C68}"/>
              </a:ext>
            </a:extLst>
          </p:cNvPr>
          <p:cNvSpPr txBox="1"/>
          <p:nvPr/>
        </p:nvSpPr>
        <p:spPr>
          <a:xfrm>
            <a:off x="5735783" y="1321773"/>
            <a:ext cx="3000446" cy="4662815"/>
          </a:xfrm>
          <a:prstGeom prst="rect">
            <a:avLst/>
          </a:prstGeom>
          <a:noFill/>
          <a:ln w="19050">
            <a:solidFill>
              <a:schemeClr val="tx2">
                <a:lumMod val="60000"/>
                <a:lumOff val="40000"/>
              </a:schemeClr>
            </a:solidFill>
          </a:ln>
        </p:spPr>
        <p:txBody>
          <a:bodyPr wrap="square">
            <a:spAutoFit/>
          </a:bodyPr>
          <a:lstStyle/>
          <a:p>
            <a:r>
              <a:rPr lang="en-GB" sz="1100">
                <a:solidFill>
                  <a:schemeClr val="bg1">
                    <a:lumMod val="50000"/>
                  </a:schemeClr>
                </a:solidFill>
                <a:cs typeface="Calibri" panose="020F0502020204030204" pitchFamily="34" charset="0"/>
              </a:rPr>
              <a:t>Indicative actions include (more images overleaf):</a:t>
            </a:r>
          </a:p>
          <a:p>
            <a:pPr marL="171450" indent="-171450">
              <a:buFontTx/>
              <a:buChar char="-"/>
            </a:pPr>
            <a:r>
              <a:rPr lang="en-GB" sz="1100">
                <a:solidFill>
                  <a:schemeClr val="bg1">
                    <a:lumMod val="50000"/>
                  </a:schemeClr>
                </a:solidFill>
                <a:cs typeface="Calibri" panose="020F0502020204030204" pitchFamily="34" charset="0"/>
              </a:rPr>
              <a:t>Stronger ‘Market Trading Today’ signage around the town and at arrival points</a:t>
            </a:r>
          </a:p>
          <a:p>
            <a:pPr marL="171450" indent="-171450">
              <a:buFontTx/>
              <a:buChar char="-"/>
            </a:pPr>
            <a:r>
              <a:rPr lang="en-GB" sz="1100">
                <a:solidFill>
                  <a:schemeClr val="bg1">
                    <a:lumMod val="50000"/>
                  </a:schemeClr>
                </a:solidFill>
                <a:cs typeface="Calibri" panose="020F0502020204030204" pitchFamily="34" charset="0"/>
              </a:rPr>
              <a:t>Clear listings of who / what stalls are available today</a:t>
            </a:r>
          </a:p>
          <a:p>
            <a:pPr marL="171450" indent="-171450">
              <a:buFontTx/>
              <a:buChar char="-"/>
            </a:pPr>
            <a:r>
              <a:rPr lang="en-GB" sz="1100">
                <a:solidFill>
                  <a:schemeClr val="bg1">
                    <a:lumMod val="50000"/>
                  </a:schemeClr>
                </a:solidFill>
                <a:cs typeface="Calibri" panose="020F0502020204030204" pitchFamily="34" charset="0"/>
              </a:rPr>
              <a:t>Branding for any themed areas of the market</a:t>
            </a:r>
          </a:p>
          <a:p>
            <a:pPr marL="171450" indent="-171450">
              <a:buFontTx/>
              <a:buChar char="-"/>
            </a:pPr>
            <a:r>
              <a:rPr lang="en-GB" sz="1100">
                <a:solidFill>
                  <a:schemeClr val="bg1">
                    <a:lumMod val="50000"/>
                  </a:schemeClr>
                </a:solidFill>
                <a:cs typeface="Calibri" panose="020F0502020204030204" pitchFamily="34" charset="0"/>
              </a:rPr>
              <a:t>Improved display standards and trading facilities throughout the market</a:t>
            </a:r>
          </a:p>
          <a:p>
            <a:pPr marL="171450" indent="-171450">
              <a:buFontTx/>
              <a:buChar char="-"/>
            </a:pPr>
            <a:r>
              <a:rPr lang="en-GB" sz="1100">
                <a:solidFill>
                  <a:schemeClr val="bg1">
                    <a:lumMod val="50000"/>
                  </a:schemeClr>
                </a:solidFill>
                <a:cs typeface="Calibri" panose="020F0502020204030204" pitchFamily="34" charset="0"/>
              </a:rPr>
              <a:t>Stronger Market Drayton Markets branding on all stall canopies</a:t>
            </a:r>
          </a:p>
          <a:p>
            <a:pPr marL="171450" indent="-171450">
              <a:buFontTx/>
              <a:buChar char="-"/>
            </a:pPr>
            <a:r>
              <a:rPr lang="en-GB" sz="1100">
                <a:solidFill>
                  <a:schemeClr val="bg1">
                    <a:lumMod val="50000"/>
                  </a:schemeClr>
                </a:solidFill>
                <a:cs typeface="Calibri" panose="020F0502020204030204" pitchFamily="34" charset="0"/>
              </a:rPr>
              <a:t>Connecting / directional signage between market components</a:t>
            </a:r>
          </a:p>
          <a:p>
            <a:pPr marL="171450" indent="-171450">
              <a:buFontTx/>
              <a:buChar char="-"/>
            </a:pPr>
            <a:r>
              <a:rPr lang="en-GB" sz="1100">
                <a:solidFill>
                  <a:schemeClr val="bg1">
                    <a:lumMod val="50000"/>
                  </a:schemeClr>
                </a:solidFill>
                <a:cs typeface="Calibri" panose="020F0502020204030204" pitchFamily="34" charset="0"/>
              </a:rPr>
              <a:t>More grab and go food items, with additional promotion to local workers, locate stalls where it will be easy for workers to access</a:t>
            </a:r>
          </a:p>
          <a:p>
            <a:pPr marL="171450" indent="-171450">
              <a:buFontTx/>
              <a:buChar char="-"/>
            </a:pPr>
            <a:r>
              <a:rPr lang="en-GB" sz="1100">
                <a:solidFill>
                  <a:schemeClr val="bg1">
                    <a:lumMod val="50000"/>
                  </a:schemeClr>
                </a:solidFill>
                <a:cs typeface="Calibri" panose="020F0502020204030204" pitchFamily="34" charset="0"/>
              </a:rPr>
              <a:t>Additional themed markets, on existing trading day and other days</a:t>
            </a:r>
          </a:p>
          <a:p>
            <a:pPr marL="171450" indent="-171450">
              <a:buFontTx/>
              <a:buChar char="-"/>
            </a:pPr>
            <a:r>
              <a:rPr lang="en-GB" sz="1100">
                <a:solidFill>
                  <a:schemeClr val="bg1">
                    <a:lumMod val="50000"/>
                  </a:schemeClr>
                </a:solidFill>
                <a:cs typeface="Calibri" panose="020F0502020204030204" pitchFamily="34" charset="0"/>
              </a:rPr>
              <a:t>More local producers to have stalls on market, and in Market Hall</a:t>
            </a:r>
          </a:p>
          <a:p>
            <a:pPr marL="171450" indent="-171450">
              <a:buFontTx/>
              <a:buChar char="-"/>
            </a:pPr>
            <a:r>
              <a:rPr lang="en-GB" sz="1100">
                <a:solidFill>
                  <a:schemeClr val="bg1">
                    <a:lumMod val="50000"/>
                  </a:schemeClr>
                </a:solidFill>
                <a:cs typeface="Calibri" panose="020F0502020204030204" pitchFamily="34" charset="0"/>
              </a:rPr>
              <a:t>Consider relocating market hall to larger unit, swap with Town Council building, to facilitate larger market, with an event space</a:t>
            </a:r>
          </a:p>
          <a:p>
            <a:pPr marL="171450" indent="-171450">
              <a:buFontTx/>
              <a:buChar char="-"/>
            </a:pPr>
            <a:r>
              <a:rPr lang="en-GB" sz="1100">
                <a:solidFill>
                  <a:schemeClr val="bg1">
                    <a:lumMod val="50000"/>
                  </a:schemeClr>
                </a:solidFill>
                <a:cs typeface="Calibri" panose="020F0502020204030204" pitchFamily="34" charset="0"/>
              </a:rPr>
              <a:t>Pro-active recruitment of market traders, use mini version of Prospectus</a:t>
            </a:r>
          </a:p>
          <a:p>
            <a:pPr marL="171450" indent="-171450">
              <a:buFontTx/>
              <a:buChar char="-"/>
            </a:pPr>
            <a:r>
              <a:rPr lang="en-GB" sz="1100">
                <a:solidFill>
                  <a:schemeClr val="bg1">
                    <a:lumMod val="50000"/>
                  </a:schemeClr>
                </a:solidFill>
                <a:cs typeface="Calibri" panose="020F0502020204030204" pitchFamily="34" charset="0"/>
              </a:rPr>
              <a:t>Improve layout, to make more use of space outside of Library and behind Buttermarket onto High Street</a:t>
            </a:r>
          </a:p>
          <a:p>
            <a:pPr marL="171450" indent="-171450">
              <a:buFontTx/>
              <a:buChar char="-"/>
            </a:pPr>
            <a:r>
              <a:rPr lang="en-GB" sz="1100">
                <a:solidFill>
                  <a:schemeClr val="bg1">
                    <a:lumMod val="50000"/>
                  </a:schemeClr>
                </a:solidFill>
                <a:cs typeface="Calibri" panose="020F0502020204030204" pitchFamily="34" charset="0"/>
              </a:rPr>
              <a:t>More social media activity and linked promotions with town centre and local events </a:t>
            </a:r>
          </a:p>
        </p:txBody>
      </p:sp>
      <p:pic>
        <p:nvPicPr>
          <p:cNvPr id="8" name="Picture 2" descr="noodle van catering hire">
            <a:extLst>
              <a:ext uri="{FF2B5EF4-FFF2-40B4-BE49-F238E27FC236}">
                <a16:creationId xmlns:a16="http://schemas.microsoft.com/office/drawing/2014/main" id="{C09E28F3-5C0B-461C-BB0B-AB9D163CA5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01457" y="3978819"/>
            <a:ext cx="2611750" cy="14783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in a shop&#10;&#10;Description automatically generated">
            <a:extLst>
              <a:ext uri="{FF2B5EF4-FFF2-40B4-BE49-F238E27FC236}">
                <a16:creationId xmlns:a16="http://schemas.microsoft.com/office/drawing/2014/main" id="{63A87281-83B2-863E-3D75-F30A0ACC622C}"/>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3555674" y="3988055"/>
            <a:ext cx="1980710" cy="1469109"/>
          </a:xfrm>
          <a:prstGeom prst="rect">
            <a:avLst/>
          </a:prstGeom>
        </p:spPr>
      </p:pic>
    </p:spTree>
    <p:extLst>
      <p:ext uri="{BB962C8B-B14F-4D97-AF65-F5344CB8AC3E}">
        <p14:creationId xmlns:p14="http://schemas.microsoft.com/office/powerpoint/2010/main" val="2685960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5" name="Content Placeholder 2">
            <a:extLst>
              <a:ext uri="{FF2B5EF4-FFF2-40B4-BE49-F238E27FC236}">
                <a16:creationId xmlns:a16="http://schemas.microsoft.com/office/drawing/2014/main" id="{A2243DD3-8F38-4A29-9861-BC710A50B0A4}"/>
              </a:ext>
            </a:extLst>
          </p:cNvPr>
          <p:cNvSpPr txBox="1">
            <a:spLocks/>
          </p:cNvSpPr>
          <p:nvPr/>
        </p:nvSpPr>
        <p:spPr>
          <a:xfrm>
            <a:off x="801457" y="1693024"/>
            <a:ext cx="3626527"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9.4	How to improve the market offer? </a:t>
            </a:r>
            <a:r>
              <a:rPr kumimoji="0" lang="en-GB" sz="1100" i="0" u="none" strike="noStrike" kern="1200" cap="none" spc="0" normalizeH="0" baseline="0" noProof="0">
                <a:ln>
                  <a:noFill/>
                </a:ln>
                <a:solidFill>
                  <a:srgbClr val="4F81BD"/>
                </a:solidFill>
                <a:effectLst/>
                <a:uLnTx/>
                <a:uFillTx/>
                <a:latin typeface="Arial Narrow" pitchFamily="34" charset="0"/>
                <a:ea typeface="+mn-ea"/>
                <a:cs typeface="+mn-cs"/>
              </a:rPr>
              <a:t>- cont’d.</a:t>
            </a:r>
            <a:endParaRPr lang="en-US" sz="1100" b="1">
              <a:solidFill>
                <a:schemeClr val="accent1"/>
              </a:solidFill>
            </a:endParaRPr>
          </a:p>
        </p:txBody>
      </p:sp>
      <p:sp>
        <p:nvSpPr>
          <p:cNvPr id="6" name="Content Placeholder 2">
            <a:extLst>
              <a:ext uri="{FF2B5EF4-FFF2-40B4-BE49-F238E27FC236}">
                <a16:creationId xmlns:a16="http://schemas.microsoft.com/office/drawing/2014/main" id="{0DC0D9DD-F5F5-4EA4-B296-49F5A2E9D367}"/>
              </a:ext>
            </a:extLst>
          </p:cNvPr>
          <p:cNvSpPr txBox="1">
            <a:spLocks/>
          </p:cNvSpPr>
          <p:nvPr/>
        </p:nvSpPr>
        <p:spPr>
          <a:xfrm>
            <a:off x="803963"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9.0	Recommended Future Strategy &amp; Action Plan</a:t>
            </a:r>
            <a:endParaRPr lang="en-GB" sz="1100">
              <a:highlight>
                <a:srgbClr val="FFFF00"/>
              </a:highlight>
            </a:endParaRPr>
          </a:p>
        </p:txBody>
      </p:sp>
      <p:sp>
        <p:nvSpPr>
          <p:cNvPr id="11" name="TextBox 10">
            <a:extLst>
              <a:ext uri="{FF2B5EF4-FFF2-40B4-BE49-F238E27FC236}">
                <a16:creationId xmlns:a16="http://schemas.microsoft.com/office/drawing/2014/main" id="{5690177E-28A8-2EE8-A901-D48334202C97}"/>
              </a:ext>
            </a:extLst>
          </p:cNvPr>
          <p:cNvSpPr txBox="1"/>
          <p:nvPr/>
        </p:nvSpPr>
        <p:spPr>
          <a:xfrm>
            <a:off x="6301411" y="5732450"/>
            <a:ext cx="2012233"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Themed stalls for artisan market</a:t>
            </a:r>
          </a:p>
        </p:txBody>
      </p:sp>
      <p:sp>
        <p:nvSpPr>
          <p:cNvPr id="9" name="TextBox 8">
            <a:extLst>
              <a:ext uri="{FF2B5EF4-FFF2-40B4-BE49-F238E27FC236}">
                <a16:creationId xmlns:a16="http://schemas.microsoft.com/office/drawing/2014/main" id="{1818D725-D9A7-2186-CAEB-AB5094FE826B}"/>
              </a:ext>
            </a:extLst>
          </p:cNvPr>
          <p:cNvSpPr txBox="1"/>
          <p:nvPr/>
        </p:nvSpPr>
        <p:spPr>
          <a:xfrm>
            <a:off x="713809" y="3545153"/>
            <a:ext cx="2165304"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rPr>
              <a:t>More local services for the community</a:t>
            </a:r>
          </a:p>
        </p:txBody>
      </p:sp>
      <p:sp>
        <p:nvSpPr>
          <p:cNvPr id="14" name="TextBox 13">
            <a:extLst>
              <a:ext uri="{FF2B5EF4-FFF2-40B4-BE49-F238E27FC236}">
                <a16:creationId xmlns:a16="http://schemas.microsoft.com/office/drawing/2014/main" id="{413F3B4C-3753-AD5C-8E99-3C58AE86DC8C}"/>
              </a:ext>
            </a:extLst>
          </p:cNvPr>
          <p:cNvSpPr txBox="1"/>
          <p:nvPr/>
        </p:nvSpPr>
        <p:spPr>
          <a:xfrm>
            <a:off x="3642269" y="3545153"/>
            <a:ext cx="2284329"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Themed additional markets</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sp>
        <p:nvSpPr>
          <p:cNvPr id="15" name="TextBox 14">
            <a:extLst>
              <a:ext uri="{FF2B5EF4-FFF2-40B4-BE49-F238E27FC236}">
                <a16:creationId xmlns:a16="http://schemas.microsoft.com/office/drawing/2014/main" id="{29CEB540-5F39-D75A-E4B4-181F36978FC5}"/>
              </a:ext>
            </a:extLst>
          </p:cNvPr>
          <p:cNvSpPr txBox="1"/>
          <p:nvPr/>
        </p:nvSpPr>
        <p:spPr>
          <a:xfrm>
            <a:off x="6300499" y="3545153"/>
            <a:ext cx="2679117"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prstClr val="white">
                    <a:lumMod val="50000"/>
                  </a:prstClr>
                </a:solidFill>
                <a:effectLst/>
                <a:uLnTx/>
                <a:uFillTx/>
                <a:cs typeface="Calibri" panose="020F0502020204030204" pitchFamily="34" charset="0"/>
              </a:rPr>
              <a:t>Council and national activities on the market</a:t>
            </a:r>
          </a:p>
        </p:txBody>
      </p:sp>
      <p:sp>
        <p:nvSpPr>
          <p:cNvPr id="17" name="TextBox 16">
            <a:extLst>
              <a:ext uri="{FF2B5EF4-FFF2-40B4-BE49-F238E27FC236}">
                <a16:creationId xmlns:a16="http://schemas.microsoft.com/office/drawing/2014/main" id="{B89C8E66-EB05-4BCC-2F2D-055512CE7B77}"/>
              </a:ext>
            </a:extLst>
          </p:cNvPr>
          <p:cNvSpPr txBox="1"/>
          <p:nvPr/>
        </p:nvSpPr>
        <p:spPr>
          <a:xfrm>
            <a:off x="3614561" y="5745229"/>
            <a:ext cx="2284329" cy="261610"/>
          </a:xfrm>
          <a:prstGeom prst="rect">
            <a:avLst/>
          </a:prstGeom>
          <a:noFill/>
        </p:spPr>
        <p:txBody>
          <a:bodyPr wrap="square">
            <a:spAutoFit/>
          </a:bodyPr>
          <a:lstStyle/>
          <a:p>
            <a:r>
              <a:rPr lang="en-GB" sz="1100">
                <a:solidFill>
                  <a:schemeClr val="bg1">
                    <a:lumMod val="50000"/>
                  </a:schemeClr>
                </a:solidFill>
                <a:cs typeface="Calibri" panose="020F0502020204030204" pitchFamily="34" charset="0"/>
              </a:rPr>
              <a:t>More food choices on market</a:t>
            </a:r>
          </a:p>
        </p:txBody>
      </p:sp>
      <p:sp>
        <p:nvSpPr>
          <p:cNvPr id="20" name="TextBox 19">
            <a:extLst>
              <a:ext uri="{FF2B5EF4-FFF2-40B4-BE49-F238E27FC236}">
                <a16:creationId xmlns:a16="http://schemas.microsoft.com/office/drawing/2014/main" id="{DDED3A6B-E610-3CF8-AC2E-B089B2D6FFBE}"/>
              </a:ext>
            </a:extLst>
          </p:cNvPr>
          <p:cNvSpPr txBox="1"/>
          <p:nvPr/>
        </p:nvSpPr>
        <p:spPr>
          <a:xfrm>
            <a:off x="713809" y="5723215"/>
            <a:ext cx="2748035"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a:solidFill>
                  <a:prstClr val="white">
                    <a:lumMod val="50000"/>
                  </a:prstClr>
                </a:solidFill>
              </a:rPr>
              <a:t>Themed signage, and connecting signage</a:t>
            </a:r>
            <a:endParaRPr kumimoji="0" lang="en-GB" sz="1100" b="0" i="0" u="none" strike="noStrike" kern="1200" cap="none" spc="0" normalizeH="0" baseline="0" noProof="0">
              <a:ln>
                <a:noFill/>
              </a:ln>
              <a:solidFill>
                <a:prstClr val="white">
                  <a:lumMod val="50000"/>
                </a:prstClr>
              </a:solidFill>
              <a:effectLst/>
              <a:uLnTx/>
              <a:uFillTx/>
              <a:latin typeface="Arial Narrow" pitchFamily="34" charset="0"/>
              <a:ea typeface="+mn-ea"/>
              <a:cs typeface="+mn-cs"/>
            </a:endParaRPr>
          </a:p>
        </p:txBody>
      </p:sp>
      <p:pic>
        <p:nvPicPr>
          <p:cNvPr id="10" name="Picture 9">
            <a:extLst>
              <a:ext uri="{FF2B5EF4-FFF2-40B4-BE49-F238E27FC236}">
                <a16:creationId xmlns:a16="http://schemas.microsoft.com/office/drawing/2014/main" id="{6D49E730-8F12-BF0C-2C8D-9E2221017A5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01457" y="1943329"/>
            <a:ext cx="2212574" cy="1593621"/>
          </a:xfrm>
          <a:prstGeom prst="rect">
            <a:avLst/>
          </a:prstGeom>
          <a:ln>
            <a:solidFill>
              <a:schemeClr val="bg1">
                <a:lumMod val="75000"/>
              </a:schemeClr>
            </a:solidFill>
          </a:ln>
        </p:spPr>
      </p:pic>
      <p:pic>
        <p:nvPicPr>
          <p:cNvPr id="12" name="Picture 2" descr="LeasePlan UK wins contract extension with NHS Blood and Transplant - %">
            <a:extLst>
              <a:ext uri="{FF2B5EF4-FFF2-40B4-BE49-F238E27FC236}">
                <a16:creationId xmlns:a16="http://schemas.microsoft.com/office/drawing/2014/main" id="{58B32148-D372-CACD-7F14-0EBBAD77ED7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92863" y="1923771"/>
            <a:ext cx="2338022" cy="16366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A7FCA82-96E1-8E15-24D3-B80EEC94AF0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1986" b="-296"/>
          <a:stretch/>
        </p:blipFill>
        <p:spPr>
          <a:xfrm>
            <a:off x="801457" y="4019603"/>
            <a:ext cx="1150327" cy="1699427"/>
          </a:xfrm>
          <a:prstGeom prst="rect">
            <a:avLst/>
          </a:prstGeom>
          <a:noFill/>
          <a:ln>
            <a:solidFill>
              <a:schemeClr val="bg1">
                <a:lumMod val="65000"/>
              </a:schemeClr>
            </a:solidFill>
          </a:ln>
        </p:spPr>
      </p:pic>
      <p:pic>
        <p:nvPicPr>
          <p:cNvPr id="18" name="Picture 17">
            <a:extLst>
              <a:ext uri="{FF2B5EF4-FFF2-40B4-BE49-F238E27FC236}">
                <a16:creationId xmlns:a16="http://schemas.microsoft.com/office/drawing/2014/main" id="{FFB95B70-1608-0C0F-F16A-17C15B3E18A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22979" y="1917385"/>
            <a:ext cx="1785913" cy="1643040"/>
          </a:xfrm>
          <a:prstGeom prst="rect">
            <a:avLst/>
          </a:prstGeom>
          <a:noFill/>
          <a:ln>
            <a:solidFill>
              <a:schemeClr val="bg1">
                <a:lumMod val="65000"/>
              </a:schemeClr>
            </a:solidFill>
          </a:ln>
        </p:spPr>
      </p:pic>
      <p:pic>
        <p:nvPicPr>
          <p:cNvPr id="19" name="Picture 18">
            <a:extLst>
              <a:ext uri="{FF2B5EF4-FFF2-40B4-BE49-F238E27FC236}">
                <a16:creationId xmlns:a16="http://schemas.microsoft.com/office/drawing/2014/main" id="{125BD0F7-DB26-5876-F5D4-A63BD85E6006}"/>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3698308" y="4028840"/>
            <a:ext cx="2253589" cy="1690192"/>
          </a:xfrm>
          <a:prstGeom prst="rect">
            <a:avLst/>
          </a:prstGeom>
          <a:ln>
            <a:solidFill>
              <a:schemeClr val="bg1">
                <a:lumMod val="75000"/>
              </a:schemeClr>
            </a:solidFill>
          </a:ln>
        </p:spPr>
      </p:pic>
      <p:pic>
        <p:nvPicPr>
          <p:cNvPr id="22" name="Picture 21" descr="A sign on a brick wall&#10;&#10;Description automatically generated">
            <a:extLst>
              <a:ext uri="{FF2B5EF4-FFF2-40B4-BE49-F238E27FC236}">
                <a16:creationId xmlns:a16="http://schemas.microsoft.com/office/drawing/2014/main" id="{D4106C71-4809-6622-ECA9-C2D76DA460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57304" y="4019604"/>
            <a:ext cx="1160493" cy="1699427"/>
          </a:xfrm>
          <a:prstGeom prst="rect">
            <a:avLst/>
          </a:prstGeom>
        </p:spPr>
      </p:pic>
      <p:pic>
        <p:nvPicPr>
          <p:cNvPr id="25" name="Picture 24" descr="A group of people standing in front of a building&#10;&#10;Description automatically generated">
            <a:extLst>
              <a:ext uri="{FF2B5EF4-FFF2-40B4-BE49-F238E27FC236}">
                <a16:creationId xmlns:a16="http://schemas.microsoft.com/office/drawing/2014/main" id="{7928EFCF-DB3C-EBAB-6FF5-91F383C0E4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2863" y="4028840"/>
            <a:ext cx="2338022" cy="1690192"/>
          </a:xfrm>
          <a:prstGeom prst="rect">
            <a:avLst/>
          </a:prstGeom>
        </p:spPr>
      </p:pic>
    </p:spTree>
    <p:extLst>
      <p:ext uri="{BB962C8B-B14F-4D97-AF65-F5344CB8AC3E}">
        <p14:creationId xmlns:p14="http://schemas.microsoft.com/office/powerpoint/2010/main" val="3872001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00D06E4-1DB3-4E5A-A5CF-BEFAC1A61FF5}"/>
              </a:ext>
            </a:extLst>
          </p:cNvPr>
          <p:cNvSpPr>
            <a:spLocks noGrp="1"/>
          </p:cNvSpPr>
          <p:nvPr>
            <p:ph type="title"/>
          </p:nvPr>
        </p:nvSpPr>
        <p:spPr>
          <a:xfrm>
            <a:off x="323850" y="274638"/>
            <a:ext cx="8701088" cy="1143000"/>
          </a:xfrm>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2" name="Text Placeholder 2">
            <a:extLst>
              <a:ext uri="{FF2B5EF4-FFF2-40B4-BE49-F238E27FC236}">
                <a16:creationId xmlns:a16="http://schemas.microsoft.com/office/drawing/2014/main" id="{D71E9197-406E-241B-FB89-58B2E833EAA5}"/>
              </a:ext>
            </a:extLst>
          </p:cNvPr>
          <p:cNvSpPr txBox="1">
            <a:spLocks noGrp="1"/>
          </p:cNvSpPr>
          <p:nvPr>
            <p:ph idx="1"/>
          </p:nvPr>
        </p:nvSpPr>
        <p:spPr>
          <a:xfrm>
            <a:off x="792163" y="1902553"/>
            <a:ext cx="7942262" cy="3891665"/>
          </a:xfrm>
          <a:prstGeom prst="rect">
            <a:avLst/>
          </a:prstGeom>
        </p:spPr>
        <p:txBody>
          <a:bodyPr vert="horz" lIns="0" tIns="0" rIns="0" bIns="0" numCol="1"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00" dirty="0"/>
              <a:t>Market Drayton has much to be positive about, and despite the study identifying many opportunities to improve its future performance, it is also evident that there are many strengths and positive attributes in place.</a:t>
            </a:r>
          </a:p>
          <a:p>
            <a:pPr marL="0" indent="0">
              <a:buNone/>
            </a:pPr>
            <a:r>
              <a:rPr lang="en-GB" sz="1100" dirty="0"/>
              <a:t>The key is to start with completing actions that will make better use of the existing strengths, assets and attributes. In common with many towns and places, the existing assets are being taken for granted, or even neglected. Simply improving the promotion of, connectivity to and awareness of the many different assets will lead to improved footfall, customer visits and town performance. Businesses working collectively will also provide a strong boost.</a:t>
            </a:r>
          </a:p>
          <a:p>
            <a:pPr marL="0" indent="0">
              <a:buNone/>
            </a:pPr>
            <a:r>
              <a:rPr lang="en-GB" sz="1100" dirty="0"/>
              <a:t>The assets include physical, canal, buildings, church, streets, events, leisure , arts and culture, as well as the variety of specialists and service providers. They also include the larger than expected customer base, the significant local workforce and the regional visitors.</a:t>
            </a:r>
          </a:p>
          <a:p>
            <a:pPr marL="0" indent="0">
              <a:buNone/>
            </a:pPr>
            <a:r>
              <a:rPr lang="en-GB" sz="1100" dirty="0"/>
              <a:t>There are also some aspects of the existing Market Drayton experience that need improvement, and are lagging those at other regional centres, Shrewsbury and Whitchurch. The built environment and public realm in places is below the standards set by some of the better-quality assets, and this reduces the overall appeal. Pavements are narrow, poorly maintained and difficult in places. Many buildings need improvement, maintenance and occasionally obscuring.</a:t>
            </a:r>
          </a:p>
          <a:p>
            <a:pPr marL="0" indent="0">
              <a:buNone/>
            </a:pPr>
            <a:r>
              <a:rPr lang="en-GB" sz="1100" dirty="0"/>
              <a:t>The general level of vacancies across the town centre is positive, and indeed are likely to be replaced with new businesses or repurposed to residential in some places, the town centre already has a strong residential component. The pressing issue are the three larger and high-profile units around Frogmore Road Car Park. These are all vacant due to national pressures, not local issues, indeed B&amp;M have moved to larger local premises. The study has identified plenty of new potential uses, some are retail, others are not. All will provide additional reasons to choose to use Market Drayton. It will need a proactive approach to fill these units, simply waiting and hoping won’t work. Proactive and positive action is needed..</a:t>
            </a:r>
          </a:p>
          <a:p>
            <a:pPr marL="0" indent="0">
              <a:buNone/>
            </a:pPr>
            <a:r>
              <a:rPr lang="en-GB" sz="1100" dirty="0"/>
              <a:t>The market has plenty of potential for improvement and growth, there are opportunities to improve the existing market offer, add more themes and categories and make more use of local producers and specialists.</a:t>
            </a:r>
          </a:p>
          <a:p>
            <a:pPr marL="0" indent="0">
              <a:buNone/>
            </a:pPr>
            <a:r>
              <a:rPr lang="en-GB" sz="1100" dirty="0"/>
              <a:t>The town has several established events, there is a clear need to expand on these in terms of more events, large and small, more integration to existing assets and their events, and more opportunities to develop more bespoke local community events.</a:t>
            </a:r>
          </a:p>
          <a:p>
            <a:pPr marL="0" indent="0">
              <a:buNone/>
            </a:pPr>
            <a:r>
              <a:rPr lang="en-GB" sz="1100" dirty="0"/>
              <a:t>The Town Council will need to work with and collaborate with a variety of partners to deliver and implement all the growth actions, the partners will all benefit from implementing the identified actions. A workshop to share the findings, agree, schedule and allocate actions is the next immediate step to achieving an improved town offer. To be clear, the outlook for Market Drayton Town Centre is positive!</a:t>
            </a:r>
            <a:endParaRPr lang="en-GB" dirty="0"/>
          </a:p>
        </p:txBody>
      </p:sp>
      <p:sp>
        <p:nvSpPr>
          <p:cNvPr id="3" name="Content Placeholder 2">
            <a:extLst>
              <a:ext uri="{FF2B5EF4-FFF2-40B4-BE49-F238E27FC236}">
                <a16:creationId xmlns:a16="http://schemas.microsoft.com/office/drawing/2014/main" id="{D51B7406-0459-502E-3CE6-1CA84588148A}"/>
              </a:ext>
            </a:extLst>
          </p:cNvPr>
          <p:cNvSpPr txBox="1">
            <a:spLocks/>
          </p:cNvSpPr>
          <p:nvPr/>
        </p:nvSpPr>
        <p:spPr>
          <a:xfrm>
            <a:off x="794727" y="1439828"/>
            <a:ext cx="5986136"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10.0	In Summary</a:t>
            </a:r>
            <a:endParaRPr lang="en-GB" sz="1100">
              <a:highlight>
                <a:srgbClr val="FFFF00"/>
              </a:highlight>
            </a:endParaRPr>
          </a:p>
        </p:txBody>
      </p:sp>
      <p:sp>
        <p:nvSpPr>
          <p:cNvPr id="4" name="Content Placeholder 2">
            <a:extLst>
              <a:ext uri="{FF2B5EF4-FFF2-40B4-BE49-F238E27FC236}">
                <a16:creationId xmlns:a16="http://schemas.microsoft.com/office/drawing/2014/main" id="{6CA1C8A8-59EC-77ED-B2FB-623267247A17}"/>
              </a:ext>
            </a:extLst>
          </p:cNvPr>
          <p:cNvSpPr txBox="1">
            <a:spLocks/>
          </p:cNvSpPr>
          <p:nvPr/>
        </p:nvSpPr>
        <p:spPr>
          <a:xfrm>
            <a:off x="794727" y="1692303"/>
            <a:ext cx="3626527" cy="228722"/>
          </a:xfrm>
          <a:prstGeom prst="rect">
            <a:avLst/>
          </a:prstGeom>
        </p:spPr>
        <p:txBody>
          <a:bodyPr vert="horz" wrap="square" lIns="0" tIns="0" rIns="0" bIns="0" numCol="1" spcCol="252000" rtlCol="0">
            <a:noAutofit/>
          </a:bodyPr>
          <a:lstStyle/>
          <a:p>
            <a:pPr>
              <a:spcBef>
                <a:spcPts val="0"/>
              </a:spcBef>
              <a:spcAft>
                <a:spcPts val="600"/>
              </a:spcAft>
              <a:tabLst>
                <a:tab pos="268288" algn="l"/>
              </a:tabLst>
            </a:pPr>
            <a:r>
              <a:rPr lang="en-US" sz="1100" b="1">
                <a:solidFill>
                  <a:schemeClr val="accent1"/>
                </a:solidFill>
              </a:rPr>
              <a:t>10.1	Outlook and Next Steps</a:t>
            </a:r>
          </a:p>
        </p:txBody>
      </p:sp>
    </p:spTree>
    <p:extLst>
      <p:ext uri="{BB962C8B-B14F-4D97-AF65-F5344CB8AC3E}">
        <p14:creationId xmlns:p14="http://schemas.microsoft.com/office/powerpoint/2010/main" val="3927865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829816" y="2172072"/>
            <a:ext cx="3886200" cy="1905000"/>
          </a:xfrm>
          <a:prstGeom prst="rect">
            <a:avLst/>
          </a:prstGeom>
        </p:spPr>
        <p:txBody>
          <a:bodyPr vert="horz" lIns="91440" tIns="45720" rIns="91440" bIns="45720" rtlCol="0">
            <a:normAutofit/>
          </a:bodyPr>
          <a:lstStyle/>
          <a:p>
            <a:pPr fontAlgn="auto">
              <a:spcBef>
                <a:spcPct val="20000"/>
              </a:spcBef>
              <a:spcAft>
                <a:spcPts val="0"/>
              </a:spcAft>
              <a:buFont typeface="Arial" charset="0"/>
              <a:buNone/>
              <a:defRPr/>
            </a:pPr>
            <a:r>
              <a:rPr lang="en-US" sz="3200">
                <a:solidFill>
                  <a:prstClr val="black"/>
                </a:solidFill>
              </a:rPr>
              <a:t>The </a:t>
            </a:r>
            <a:r>
              <a:rPr lang="en-US" sz="3200">
                <a:solidFill>
                  <a:srgbClr val="00A4E8"/>
                </a:solidFill>
              </a:rPr>
              <a:t>Retail</a:t>
            </a:r>
            <a:r>
              <a:rPr lang="en-US" sz="3200">
                <a:solidFill>
                  <a:prstClr val="black"/>
                </a:solidFill>
              </a:rPr>
              <a:t> Group</a:t>
            </a:r>
          </a:p>
          <a:p>
            <a:pPr fontAlgn="auto">
              <a:spcBef>
                <a:spcPct val="20000"/>
              </a:spcBef>
              <a:spcAft>
                <a:spcPts val="0"/>
              </a:spcAft>
              <a:buFont typeface="Arial" charset="0"/>
              <a:buNone/>
              <a:defRPr/>
            </a:pPr>
            <a:r>
              <a:rPr lang="en-US" sz="3200">
                <a:solidFill>
                  <a:srgbClr val="00A4E8"/>
                </a:solidFill>
              </a:rPr>
              <a:t>Informed Solutions</a:t>
            </a:r>
            <a:endParaRPr lang="en-US" sz="3200" i="1">
              <a:solidFill>
                <a:srgbClr val="00A4E8"/>
              </a:solidFill>
            </a:endParaRPr>
          </a:p>
        </p:txBody>
      </p:sp>
      <p:sp>
        <p:nvSpPr>
          <p:cNvPr id="6" name="Rectangle 4"/>
          <p:cNvSpPr>
            <a:spLocks noChangeArrowheads="1"/>
          </p:cNvSpPr>
          <p:nvPr/>
        </p:nvSpPr>
        <p:spPr bwMode="auto">
          <a:xfrm>
            <a:off x="892175" y="4962279"/>
            <a:ext cx="4572000" cy="997196"/>
          </a:xfrm>
          <a:prstGeom prst="rect">
            <a:avLst/>
          </a:prstGeom>
          <a:noFill/>
          <a:ln w="9525">
            <a:noFill/>
            <a:miter lim="800000"/>
            <a:headEnd/>
            <a:tailEnd/>
          </a:ln>
        </p:spPr>
        <p:txBody>
          <a:bodyPr>
            <a:spAutoFit/>
          </a:bodyPr>
          <a:lstStyle/>
          <a:p>
            <a:pPr>
              <a:lnSpc>
                <a:spcPct val="90000"/>
              </a:lnSpc>
              <a:spcBef>
                <a:spcPct val="20000"/>
              </a:spcBef>
              <a:buFont typeface="Arial" charset="0"/>
              <a:buNone/>
            </a:pPr>
            <a:r>
              <a:rPr lang="en-GB" sz="1400">
                <a:solidFill>
                  <a:prstClr val="black"/>
                </a:solidFill>
              </a:rPr>
              <a:t>Dunnings Oak Offices </a:t>
            </a:r>
          </a:p>
          <a:p>
            <a:pPr>
              <a:lnSpc>
                <a:spcPct val="90000"/>
              </a:lnSpc>
              <a:spcBef>
                <a:spcPct val="20000"/>
              </a:spcBef>
              <a:buFont typeface="Arial" charset="0"/>
              <a:buNone/>
            </a:pPr>
            <a:r>
              <a:rPr lang="en-GB" sz="1400">
                <a:solidFill>
                  <a:prstClr val="black"/>
                </a:solidFill>
              </a:rPr>
              <a:t>Dunnings Road</a:t>
            </a:r>
          </a:p>
          <a:p>
            <a:pPr>
              <a:lnSpc>
                <a:spcPct val="90000"/>
              </a:lnSpc>
              <a:spcBef>
                <a:spcPct val="20000"/>
              </a:spcBef>
              <a:buFont typeface="Arial" charset="0"/>
              <a:buNone/>
            </a:pPr>
            <a:r>
              <a:rPr lang="en-GB" sz="1400">
                <a:solidFill>
                  <a:prstClr val="black"/>
                </a:solidFill>
              </a:rPr>
              <a:t>East Grinstead </a:t>
            </a:r>
          </a:p>
          <a:p>
            <a:pPr>
              <a:lnSpc>
                <a:spcPct val="90000"/>
              </a:lnSpc>
              <a:spcBef>
                <a:spcPct val="20000"/>
              </a:spcBef>
              <a:buFont typeface="Arial" charset="0"/>
              <a:buNone/>
            </a:pPr>
            <a:r>
              <a:rPr lang="en-GB" sz="1400">
                <a:solidFill>
                  <a:prstClr val="black"/>
                </a:solidFill>
              </a:rPr>
              <a:t>West Sussex, RH19 4AT</a:t>
            </a:r>
          </a:p>
        </p:txBody>
      </p:sp>
      <p:sp>
        <p:nvSpPr>
          <p:cNvPr id="10" name="Rectangle 4"/>
          <p:cNvSpPr>
            <a:spLocks noChangeArrowheads="1"/>
          </p:cNvSpPr>
          <p:nvPr/>
        </p:nvSpPr>
        <p:spPr bwMode="auto">
          <a:xfrm>
            <a:off x="3419872" y="4725291"/>
            <a:ext cx="4572000" cy="760208"/>
          </a:xfrm>
          <a:prstGeom prst="rect">
            <a:avLst/>
          </a:prstGeom>
          <a:noFill/>
          <a:ln w="9525">
            <a:noFill/>
            <a:miter lim="800000"/>
            <a:headEnd/>
            <a:tailEnd/>
          </a:ln>
        </p:spPr>
        <p:txBody>
          <a:bodyPr>
            <a:spAutoFit/>
          </a:bodyPr>
          <a:lstStyle/>
          <a:p>
            <a:pPr>
              <a:lnSpc>
                <a:spcPct val="90000"/>
              </a:lnSpc>
              <a:spcBef>
                <a:spcPct val="20000"/>
              </a:spcBef>
              <a:buFont typeface="Arial" charset="0"/>
              <a:buNone/>
            </a:pPr>
            <a:endParaRPr lang="en-GB" sz="1400">
              <a:solidFill>
                <a:prstClr val="black"/>
              </a:solidFill>
            </a:endParaRPr>
          </a:p>
          <a:p>
            <a:pPr>
              <a:lnSpc>
                <a:spcPct val="90000"/>
              </a:lnSpc>
              <a:spcBef>
                <a:spcPct val="20000"/>
              </a:spcBef>
              <a:buFont typeface="Arial" charset="0"/>
              <a:buNone/>
            </a:pPr>
            <a:r>
              <a:rPr lang="en-GB" sz="1400" b="1">
                <a:solidFill>
                  <a:prstClr val="black"/>
                </a:solidFill>
              </a:rPr>
              <a:t>Web</a:t>
            </a:r>
            <a:r>
              <a:rPr lang="en-GB" sz="1400">
                <a:solidFill>
                  <a:prstClr val="black"/>
                </a:solidFill>
              </a:rPr>
              <a:t>. www.theretailgroup.co.uk</a:t>
            </a:r>
          </a:p>
          <a:p>
            <a:pPr>
              <a:lnSpc>
                <a:spcPct val="90000"/>
              </a:lnSpc>
              <a:spcBef>
                <a:spcPct val="20000"/>
              </a:spcBef>
              <a:buFont typeface="Arial" charset="0"/>
              <a:buNone/>
            </a:pPr>
            <a:r>
              <a:rPr lang="en-GB" sz="1400" b="1">
                <a:solidFill>
                  <a:prstClr val="black"/>
                </a:solidFill>
              </a:rPr>
              <a:t>Email</a:t>
            </a:r>
            <a:r>
              <a:rPr lang="en-GB" sz="1400">
                <a:solidFill>
                  <a:prstClr val="black"/>
                </a:solidFill>
              </a:rPr>
              <a:t>. info@theretailgroup.co.uk</a:t>
            </a:r>
          </a:p>
        </p:txBody>
      </p:sp>
    </p:spTree>
    <p:extLst>
      <p:ext uri="{BB962C8B-B14F-4D97-AF65-F5344CB8AC3E}">
        <p14:creationId xmlns:p14="http://schemas.microsoft.com/office/powerpoint/2010/main" val="324864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3.2	Cheshire Street</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003675" cy="4095388"/>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a:t>Cheshire Street is the main shopping street. It is also the home of the Wednesday Street Market, when the street is closed to traffic. During the rest of the week, it is a one-way street with popular and busy on street parking.</a:t>
            </a:r>
          </a:p>
          <a:p>
            <a:pPr marL="0" indent="0" fontAlgn="auto"/>
            <a:r>
              <a:rPr lang="en-US"/>
              <a:t>To the north is the town’s main ring road Frogmore Street, including Lidl, the relocated / expanded B&amp;M stores, and Morrisons. </a:t>
            </a:r>
          </a:p>
          <a:p>
            <a:pPr marL="0" indent="0" fontAlgn="auto"/>
            <a:r>
              <a:rPr lang="en-US"/>
              <a:t>The offer is quite diverse, the review noted circa 55 businesses, including national brand names such as Boots, WH Smith, Iceland, Greggs and Costa Coffee. The street is dominated by independent businesses. There are plenty of service and health and beauty businesses (16 in number). There are also 5 convenience businesses, circa 8 food businesses including coffee shops and a takeaway. There are also a number of office-based businesses, quite a few charity shops and the library. Plus lots of good quality independent specialists, haberdashery, deli, café etc.</a:t>
            </a:r>
          </a:p>
          <a:p>
            <a:pPr marL="0" indent="0" fontAlgn="auto"/>
            <a:r>
              <a:rPr lang="en-US"/>
              <a:t>The environment is also quite mixed, with much of it not helping to increase the appeal of the street. The memorial garden at the north end is a positive. However much of the offer is hidden due to the sixties style overhang of much of the street. There are large areas of non active frontages. The narrow walkways and steady stream of vehicles also makes it feel unwelcoming. That said, the on-street parking is clearly popular and well used. </a:t>
            </a:r>
          </a:p>
          <a:p>
            <a:pPr marL="0" indent="0" fontAlgn="auto"/>
            <a:r>
              <a:rPr lang="en-US"/>
              <a:t>The better quality historic buildings, including the Buttermarket building, can be overshadowed by poor quality frontages and poor maintenance. Despite this, the street has few vacancies.</a:t>
            </a:r>
          </a:p>
          <a:p>
            <a:pPr marL="0" indent="0" fontAlgn="auto"/>
            <a:endParaRPr lang="en-US"/>
          </a:p>
          <a:p>
            <a:pPr marL="0" indent="0" fontAlgn="auto"/>
            <a:endParaRPr lang="en-US"/>
          </a:p>
          <a:p>
            <a:pPr marL="0" indent="0" fontAlgn="auto"/>
            <a:endParaRPr lang="en-US"/>
          </a:p>
        </p:txBody>
      </p:sp>
      <p:pic>
        <p:nvPicPr>
          <p:cNvPr id="4" name="Picture 3" descr="A screenshot of a computer screen&#10;&#10;Description automatically generated">
            <a:extLst>
              <a:ext uri="{FF2B5EF4-FFF2-40B4-BE49-F238E27FC236}">
                <a16:creationId xmlns:a16="http://schemas.microsoft.com/office/drawing/2014/main" id="{86BEB3CC-FA1C-C8E0-350E-C06D3E3881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682057" y="1458054"/>
            <a:ext cx="1112215" cy="1363202"/>
          </a:xfrm>
          <a:prstGeom prst="rect">
            <a:avLst/>
          </a:prstGeom>
          <a:ln>
            <a:solidFill>
              <a:schemeClr val="accent1"/>
            </a:solidFill>
          </a:ln>
          <a:extLst>
            <a:ext uri="{53640926-AAD7-44D8-BBD7-CCE9431645EC}">
              <a14:shadowObscured xmlns:a14="http://schemas.microsoft.com/office/drawing/2010/main"/>
            </a:ext>
          </a:extLst>
        </p:spPr>
      </p:pic>
      <p:pic>
        <p:nvPicPr>
          <p:cNvPr id="10" name="Picture 9" descr="A car driving on the road&#10;&#10;Description automatically generated">
            <a:extLst>
              <a:ext uri="{FF2B5EF4-FFF2-40B4-BE49-F238E27FC236}">
                <a16:creationId xmlns:a16="http://schemas.microsoft.com/office/drawing/2014/main" id="{CD0B9569-495D-B25D-366A-5BF1681F34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1975" y="1458624"/>
            <a:ext cx="1821583" cy="1366187"/>
          </a:xfrm>
          <a:prstGeom prst="rect">
            <a:avLst/>
          </a:prstGeom>
          <a:ln>
            <a:solidFill>
              <a:schemeClr val="bg1">
                <a:lumMod val="65000"/>
              </a:schemeClr>
            </a:solidFill>
          </a:ln>
        </p:spPr>
      </p:pic>
      <p:pic>
        <p:nvPicPr>
          <p:cNvPr id="13" name="Picture 12" descr="A street with shops and buildings&#10;&#10;Description automatically generated">
            <a:extLst>
              <a:ext uri="{FF2B5EF4-FFF2-40B4-BE49-F238E27FC236}">
                <a16:creationId xmlns:a16="http://schemas.microsoft.com/office/drawing/2014/main" id="{214551C0-94BB-56E1-17E0-C1D29BB438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1984" y="4448854"/>
            <a:ext cx="1821585" cy="1366189"/>
          </a:xfrm>
          <a:prstGeom prst="rect">
            <a:avLst/>
          </a:prstGeom>
          <a:ln>
            <a:solidFill>
              <a:schemeClr val="bg1">
                <a:lumMod val="65000"/>
              </a:schemeClr>
            </a:solidFill>
          </a:ln>
        </p:spPr>
      </p:pic>
      <p:pic>
        <p:nvPicPr>
          <p:cNvPr id="15" name="Picture 14" descr="A group of people at a market&#10;&#10;Description automatically generated">
            <a:extLst>
              <a:ext uri="{FF2B5EF4-FFF2-40B4-BE49-F238E27FC236}">
                <a16:creationId xmlns:a16="http://schemas.microsoft.com/office/drawing/2014/main" id="{0AA94A03-028D-2216-6B42-AC3114A7E9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11972" y="4441234"/>
            <a:ext cx="1821584" cy="1366189"/>
          </a:xfrm>
          <a:prstGeom prst="rect">
            <a:avLst/>
          </a:prstGeom>
          <a:ln>
            <a:solidFill>
              <a:schemeClr val="bg1">
                <a:lumMod val="65000"/>
              </a:schemeClr>
            </a:solidFill>
          </a:ln>
        </p:spPr>
      </p:pic>
      <p:pic>
        <p:nvPicPr>
          <p:cNvPr id="20" name="Picture 19" descr="A street with cars parked on it&#10;&#10;Description automatically generated">
            <a:extLst>
              <a:ext uri="{FF2B5EF4-FFF2-40B4-BE49-F238E27FC236}">
                <a16:creationId xmlns:a16="http://schemas.microsoft.com/office/drawing/2014/main" id="{F815E63F-4E2A-951A-53A5-B0825106EB3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1972" y="2956925"/>
            <a:ext cx="1821583" cy="1366187"/>
          </a:xfrm>
          <a:prstGeom prst="rect">
            <a:avLst/>
          </a:prstGeom>
          <a:ln>
            <a:solidFill>
              <a:schemeClr val="bg1">
                <a:lumMod val="65000"/>
              </a:schemeClr>
            </a:solidFill>
          </a:ln>
        </p:spPr>
      </p:pic>
      <p:pic>
        <p:nvPicPr>
          <p:cNvPr id="23" name="Picture 22" descr="A storefront with chalkboards in front of it&#10;&#10;Description automatically generated">
            <a:extLst>
              <a:ext uri="{FF2B5EF4-FFF2-40B4-BE49-F238E27FC236}">
                <a16:creationId xmlns:a16="http://schemas.microsoft.com/office/drawing/2014/main" id="{A585B980-BC80-0CB6-12F3-AFF0E1F83DA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2748" y="2956925"/>
            <a:ext cx="1821587" cy="1366190"/>
          </a:xfrm>
          <a:prstGeom prst="rect">
            <a:avLst/>
          </a:prstGeom>
          <a:ln>
            <a:solidFill>
              <a:schemeClr val="bg1">
                <a:lumMod val="65000"/>
              </a:schemeClr>
            </a:solidFill>
          </a:ln>
        </p:spPr>
      </p:pic>
    </p:spTree>
    <p:extLst>
      <p:ext uri="{BB962C8B-B14F-4D97-AF65-F5344CB8AC3E}">
        <p14:creationId xmlns:p14="http://schemas.microsoft.com/office/powerpoint/2010/main" val="260374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sz="2400">
                <a:solidFill>
                  <a:schemeClr val="tx1">
                    <a:lumMod val="50000"/>
                    <a:lumOff val="50000"/>
                  </a:schemeClr>
                </a:solidFill>
              </a:rPr>
              <a:t>Market Drayton Town Centre - Strategy &amp; Action Plan</a:t>
            </a:r>
            <a:endParaRPr lang="en-GB"/>
          </a:p>
        </p:txBody>
      </p:sp>
      <p:sp>
        <p:nvSpPr>
          <p:cNvPr id="3" name="Content Placeholder 2"/>
          <p:cNvSpPr>
            <a:spLocks noGrp="1"/>
          </p:cNvSpPr>
          <p:nvPr>
            <p:ph idx="1"/>
          </p:nvPr>
        </p:nvSpPr>
        <p:spPr>
          <a:xfrm>
            <a:off x="784225" y="1916113"/>
            <a:ext cx="3978256" cy="2785196"/>
          </a:xfrm>
        </p:spPr>
        <p:txBody>
          <a:bodyPr numCol="1">
            <a:noAutofit/>
          </a:bodyPr>
          <a:lstStyle/>
          <a:p>
            <a:pPr marL="0" indent="0">
              <a:spcBef>
                <a:spcPts val="100"/>
              </a:spcBef>
              <a:spcAft>
                <a:spcPts val="300"/>
              </a:spcAft>
            </a:pPr>
            <a:endParaRPr lang="en-GB" sz="1100" b="1" i="1"/>
          </a:p>
          <a:p>
            <a:pPr marL="0" indent="0"/>
            <a:endParaRPr lang="en-GB"/>
          </a:p>
        </p:txBody>
      </p:sp>
      <p:sp>
        <p:nvSpPr>
          <p:cNvPr id="8" name="Content Placeholder 2">
            <a:extLst>
              <a:ext uri="{FF2B5EF4-FFF2-40B4-BE49-F238E27FC236}">
                <a16:creationId xmlns:a16="http://schemas.microsoft.com/office/drawing/2014/main" id="{9FBB9631-C922-4899-9E7D-57F64586EFE7}"/>
              </a:ext>
            </a:extLst>
          </p:cNvPr>
          <p:cNvSpPr txBox="1">
            <a:spLocks/>
          </p:cNvSpPr>
          <p:nvPr/>
        </p:nvSpPr>
        <p:spPr>
          <a:xfrm>
            <a:off x="801457" y="1693024"/>
            <a:ext cx="2543901"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solidFill>
                  <a:schemeClr val="accent1"/>
                </a:solidFill>
              </a:rPr>
              <a:t>3.3	Shropshire Street</a:t>
            </a:r>
            <a:r>
              <a:rPr lang="en-GB" sz="1100">
                <a:solidFill>
                  <a:schemeClr val="accent1"/>
                </a:solidFill>
              </a:rPr>
              <a:t>.</a:t>
            </a:r>
          </a:p>
        </p:txBody>
      </p:sp>
      <p:sp>
        <p:nvSpPr>
          <p:cNvPr id="9" name="Content Placeholder 2">
            <a:extLst>
              <a:ext uri="{FF2B5EF4-FFF2-40B4-BE49-F238E27FC236}">
                <a16:creationId xmlns:a16="http://schemas.microsoft.com/office/drawing/2014/main" id="{E9E5F662-70B2-4482-9034-4BB8657A8C9A}"/>
              </a:ext>
            </a:extLst>
          </p:cNvPr>
          <p:cNvSpPr txBox="1">
            <a:spLocks/>
          </p:cNvSpPr>
          <p:nvPr/>
        </p:nvSpPr>
        <p:spPr>
          <a:xfrm>
            <a:off x="803963" y="1439828"/>
            <a:ext cx="3840045" cy="260980"/>
          </a:xfrm>
          <a:prstGeom prst="rect">
            <a:avLst/>
          </a:prstGeom>
        </p:spPr>
        <p:txBody>
          <a:bodyPr vert="horz" wrap="square" lIns="0" tIns="0" rIns="0" bIns="0" numCol="1" spcCol="252000" rtlCol="0">
            <a:noAutofit/>
          </a:bodyPr>
          <a:lstStyle/>
          <a:p>
            <a:pPr marL="0" indent="0">
              <a:spcBef>
                <a:spcPts val="0"/>
              </a:spcBef>
              <a:spcAft>
                <a:spcPts val="600"/>
              </a:spcAft>
              <a:tabLst>
                <a:tab pos="268288" algn="l"/>
              </a:tabLst>
            </a:pPr>
            <a:r>
              <a:rPr lang="en-GB" sz="1100" b="1"/>
              <a:t>3.0	Place and Centre Review</a:t>
            </a:r>
            <a:endParaRPr lang="en-GB" sz="1100"/>
          </a:p>
        </p:txBody>
      </p:sp>
      <p:sp>
        <p:nvSpPr>
          <p:cNvPr id="6" name="Content Placeholder 2">
            <a:extLst>
              <a:ext uri="{FF2B5EF4-FFF2-40B4-BE49-F238E27FC236}">
                <a16:creationId xmlns:a16="http://schemas.microsoft.com/office/drawing/2014/main" id="{CF1B0A57-4F1E-E21B-A538-460BE66F9833}"/>
              </a:ext>
            </a:extLst>
          </p:cNvPr>
          <p:cNvSpPr txBox="1">
            <a:spLocks/>
          </p:cNvSpPr>
          <p:nvPr/>
        </p:nvSpPr>
        <p:spPr>
          <a:xfrm>
            <a:off x="784225" y="1916113"/>
            <a:ext cx="4148138" cy="3678929"/>
          </a:xfrm>
          <a:prstGeom prst="rect">
            <a:avLst/>
          </a:prstGeom>
        </p:spPr>
        <p:txBody>
          <a:bodyPr vert="horz" lIns="0" tIns="0" rIns="0" bIns="0" numCol="1" rtlCol="0">
            <a:noAutofit/>
          </a:bodyPr>
          <a:lstStyle>
            <a:lvl1pPr marL="266700" indent="-266700" algn="l" defTabSz="914400" rtl="0" eaLnBrk="1" latinLnBrk="0" hangingPunct="1">
              <a:spcBef>
                <a:spcPts val="300"/>
              </a:spcBef>
              <a:spcAft>
                <a:spcPts val="300"/>
              </a:spcAft>
              <a:buFontTx/>
              <a:buNone/>
              <a:defRPr sz="1100" kern="1200">
                <a:solidFill>
                  <a:schemeClr val="tx1"/>
                </a:solidFill>
                <a:latin typeface="Arial Narrow" pitchFamily="34" charset="0"/>
                <a:ea typeface="+mn-ea"/>
                <a:cs typeface="+mn-cs"/>
              </a:defRPr>
            </a:lvl1pPr>
            <a:lvl2pPr marL="541338" indent="-274638"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2pPr>
            <a:lvl3pPr marL="8080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3pPr>
            <a:lvl4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4pPr>
            <a:lvl5pPr marL="1074738" indent="-266700" algn="l" defTabSz="914400" rtl="0" eaLnBrk="1" latinLnBrk="0" hangingPunct="1">
              <a:spcBef>
                <a:spcPts val="300"/>
              </a:spcBef>
              <a:spcAft>
                <a:spcPts val="300"/>
              </a:spcAft>
              <a:buFontTx/>
              <a:buNone/>
              <a:defRPr sz="1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r>
              <a:rPr lang="en-US"/>
              <a:t>Shropshire Street runs broadly in an east west direction and links the three other main retail streets, High Street, Stafford Street and Cheshire Street. </a:t>
            </a:r>
          </a:p>
          <a:p>
            <a:pPr marL="0" indent="0" fontAlgn="auto"/>
            <a:r>
              <a:rPr lang="en-US"/>
              <a:t>The offer consists of independent businesses, mainly smaller shop fronts, and includes a variety of different offers / categories. </a:t>
            </a:r>
          </a:p>
          <a:p>
            <a:pPr marL="0" indent="0" fontAlgn="auto"/>
            <a:r>
              <a:rPr lang="en-US"/>
              <a:t>The offer includes a much smaller cluster of businesses, circa 25, including hair and beauty, the biggest category, along with pubs, take-aways, service providers, specialist bridal, home and a couple of coffee shops.</a:t>
            </a:r>
          </a:p>
          <a:p>
            <a:pPr marL="0" indent="0" fontAlgn="auto"/>
            <a:r>
              <a:rPr lang="en-US"/>
              <a:t>The main business being the Tudor House Hotel, on the corner of Cheshire and Shropshire Streets, with its classic Tudor frontage, the building looks authentic, old, good quality and established, it does have a super presence.</a:t>
            </a:r>
          </a:p>
          <a:p>
            <a:pPr marL="0" indent="0" fontAlgn="auto"/>
            <a:r>
              <a:rPr lang="en-US"/>
              <a:t>At the High Street end, the environment is trying to be lifted by the public realm, seating and space, however the quality of the seating and the blank rear walls of shop units do not match that of the Tudor House Hotel.</a:t>
            </a:r>
          </a:p>
          <a:p>
            <a:pPr marL="0" indent="0" fontAlgn="auto"/>
            <a:r>
              <a:rPr lang="en-US"/>
              <a:t>The rest of the street does have a pleasant aspect, albeit with narrow footpaths. The Museum, St Mary’s Street (leading to the church) are not featured or used to help lift the appeal of the street. Again, the number of vacancies in this area are quite low, and the units are small. </a:t>
            </a:r>
          </a:p>
          <a:p>
            <a:pPr marL="0" indent="0" fontAlgn="auto"/>
            <a:endParaRPr lang="en-US"/>
          </a:p>
        </p:txBody>
      </p:sp>
      <p:pic>
        <p:nvPicPr>
          <p:cNvPr id="4" name="Picture 3" descr="A screenshot of a computer screen&#10;&#10;Description automatically generated">
            <a:extLst>
              <a:ext uri="{FF2B5EF4-FFF2-40B4-BE49-F238E27FC236}">
                <a16:creationId xmlns:a16="http://schemas.microsoft.com/office/drawing/2014/main" id="{E8BA6FD8-D09E-C070-F336-10740A0D86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004253" y="1469819"/>
            <a:ext cx="1814645" cy="1368000"/>
          </a:xfrm>
          <a:prstGeom prst="rect">
            <a:avLst/>
          </a:prstGeom>
          <a:ln>
            <a:solidFill>
              <a:schemeClr val="bg1">
                <a:lumMod val="65000"/>
              </a:schemeClr>
            </a:solidFill>
          </a:ln>
          <a:extLst>
            <a:ext uri="{53640926-AAD7-44D8-BBD7-CCE9431645EC}">
              <a14:shadowObscured xmlns:a14="http://schemas.microsoft.com/office/drawing/2010/main"/>
            </a:ext>
          </a:extLst>
        </p:spPr>
      </p:pic>
      <p:pic>
        <p:nvPicPr>
          <p:cNvPr id="10" name="Picture 9" descr="A brick building with a bench and a bench&#10;&#10;Description automatically generated with medium confidence">
            <a:extLst>
              <a:ext uri="{FF2B5EF4-FFF2-40B4-BE49-F238E27FC236}">
                <a16:creationId xmlns:a16="http://schemas.microsoft.com/office/drawing/2014/main" id="{8134A68C-4A0A-F81A-0FB4-EC9FD5886E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1210" y="1469817"/>
            <a:ext cx="1824000" cy="1368000"/>
          </a:xfrm>
          <a:prstGeom prst="rect">
            <a:avLst/>
          </a:prstGeom>
          <a:ln>
            <a:solidFill>
              <a:schemeClr val="bg1">
                <a:lumMod val="65000"/>
              </a:schemeClr>
            </a:solidFill>
          </a:ln>
        </p:spPr>
      </p:pic>
      <p:pic>
        <p:nvPicPr>
          <p:cNvPr id="14" name="Picture 13" descr="A street with buildings on the side&#10;&#10;Description automatically generated">
            <a:extLst>
              <a:ext uri="{FF2B5EF4-FFF2-40B4-BE49-F238E27FC236}">
                <a16:creationId xmlns:a16="http://schemas.microsoft.com/office/drawing/2014/main" id="{48FE6CC3-F77C-5836-0D44-88B929A5EC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8718" y="2966609"/>
            <a:ext cx="1803401" cy="1352551"/>
          </a:xfrm>
          <a:prstGeom prst="rect">
            <a:avLst/>
          </a:prstGeom>
          <a:ln>
            <a:solidFill>
              <a:schemeClr val="bg1">
                <a:lumMod val="65000"/>
              </a:schemeClr>
            </a:solidFill>
          </a:ln>
        </p:spPr>
      </p:pic>
      <p:pic>
        <p:nvPicPr>
          <p:cNvPr id="17" name="Picture 16" descr="A street with a tower in the background&#10;&#10;Description automatically generated">
            <a:extLst>
              <a:ext uri="{FF2B5EF4-FFF2-40B4-BE49-F238E27FC236}">
                <a16:creationId xmlns:a16="http://schemas.microsoft.com/office/drawing/2014/main" id="{5F331806-8B33-221C-F6A4-5D4CE79BDA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25980" y="2957372"/>
            <a:ext cx="1824000" cy="1368000"/>
          </a:xfrm>
          <a:prstGeom prst="rect">
            <a:avLst/>
          </a:prstGeom>
          <a:ln>
            <a:solidFill>
              <a:schemeClr val="bg1">
                <a:lumMod val="65000"/>
              </a:schemeClr>
            </a:solidFill>
          </a:ln>
        </p:spPr>
      </p:pic>
      <p:pic>
        <p:nvPicPr>
          <p:cNvPr id="20" name="Picture 19" descr="Cars parked on the street&#10;&#10;Description automatically generated">
            <a:extLst>
              <a:ext uri="{FF2B5EF4-FFF2-40B4-BE49-F238E27FC236}">
                <a16:creationId xmlns:a16="http://schemas.microsoft.com/office/drawing/2014/main" id="{8840EDFE-E255-A71A-13B7-16DB889385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5980" y="4444926"/>
            <a:ext cx="1800760" cy="1361027"/>
          </a:xfrm>
          <a:prstGeom prst="rect">
            <a:avLst/>
          </a:prstGeom>
          <a:ln>
            <a:solidFill>
              <a:schemeClr val="bg1">
                <a:lumMod val="65000"/>
              </a:schemeClr>
            </a:solidFill>
          </a:ln>
        </p:spPr>
      </p:pic>
      <p:pic>
        <p:nvPicPr>
          <p:cNvPr id="23" name="Picture 22" descr="A sign on a brick wall&#10;&#10;Description automatically generated">
            <a:extLst>
              <a:ext uri="{FF2B5EF4-FFF2-40B4-BE49-F238E27FC236}">
                <a16:creationId xmlns:a16="http://schemas.microsoft.com/office/drawing/2014/main" id="{906B09F3-0C4A-7761-4095-177DE3A1333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995440" y="4445344"/>
            <a:ext cx="1808585" cy="1368000"/>
          </a:xfrm>
          <a:prstGeom prst="rect">
            <a:avLst/>
          </a:prstGeom>
          <a:ln>
            <a:solidFill>
              <a:schemeClr val="bg1">
                <a:lumMod val="65000"/>
              </a:schemeClr>
            </a:solidFill>
          </a:ln>
        </p:spPr>
      </p:pic>
    </p:spTree>
    <p:extLst>
      <p:ext uri="{BB962C8B-B14F-4D97-AF65-F5344CB8AC3E}">
        <p14:creationId xmlns:p14="http://schemas.microsoft.com/office/powerpoint/2010/main" val="128881184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6364a1-ceff-4beb-a52f-affe65d47db0" xsi:nil="true"/>
    <lcf76f155ced4ddcb4097134ff3c332f xmlns="996a7f7c-c397-4cca-a74a-46b7696f572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075F2FF6B87E438D449B47FE900956" ma:contentTypeVersion="18" ma:contentTypeDescription="Create a new document." ma:contentTypeScope="" ma:versionID="6fdbc632a037d84707590c75f9894b30">
  <xsd:schema xmlns:xsd="http://www.w3.org/2001/XMLSchema" xmlns:xs="http://www.w3.org/2001/XMLSchema" xmlns:p="http://schemas.microsoft.com/office/2006/metadata/properties" xmlns:ns2="996a7f7c-c397-4cca-a74a-46b7696f5724" xmlns:ns3="9b6364a1-ceff-4beb-a52f-affe65d47db0" targetNamespace="http://schemas.microsoft.com/office/2006/metadata/properties" ma:root="true" ma:fieldsID="166367722100fa9ee0812f81d9e3ed8b" ns2:_="" ns3:_="">
    <xsd:import namespace="996a7f7c-c397-4cca-a74a-46b7696f5724"/>
    <xsd:import namespace="9b6364a1-ceff-4beb-a52f-affe65d47db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a7f7c-c397-4cca-a74a-46b7696f5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dae5b7-fbd0-4167-9c24-808faaa66f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6364a1-ceff-4beb-a52f-affe65d47db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3f562f-db91-42a6-9199-8ff2a3182c3e}" ma:internalName="TaxCatchAll" ma:showField="CatchAllData" ma:web="9b6364a1-ceff-4beb-a52f-affe65d47d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DC6001-4A25-4AF3-A6E3-0B1DFFBC5D9D}">
  <ds:schemaRef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9b6364a1-ceff-4beb-a52f-affe65d47db0"/>
    <ds:schemaRef ds:uri="http://schemas.openxmlformats.org/package/2006/metadata/core-properties"/>
    <ds:schemaRef ds:uri="996a7f7c-c397-4cca-a74a-46b7696f5724"/>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ACEF6F4-E14D-41FE-A681-D6EDE8A9512C}">
  <ds:schemaRefs>
    <ds:schemaRef ds:uri="http://schemas.microsoft.com/sharepoint/v3/contenttype/forms"/>
  </ds:schemaRefs>
</ds:datastoreItem>
</file>

<file path=customXml/itemProps3.xml><?xml version="1.0" encoding="utf-8"?>
<ds:datastoreItem xmlns:ds="http://schemas.openxmlformats.org/officeDocument/2006/customXml" ds:itemID="{C9314486-5A83-46EE-A5C8-AF0F80F79E83}">
  <ds:schemaRefs>
    <ds:schemaRef ds:uri="996a7f7c-c397-4cca-a74a-46b7696f5724"/>
    <ds:schemaRef ds:uri="9b6364a1-ceff-4beb-a52f-affe65d47d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Template>
  <TotalTime>1753</TotalTime>
  <Words>16982</Words>
  <Application>Microsoft Office PowerPoint</Application>
  <PresentationFormat>On-screen Show (4:3)</PresentationFormat>
  <Paragraphs>1024</Paragraphs>
  <Slides>73</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Arial Narrow</vt:lpstr>
      <vt:lpstr>Arial,Bold</vt:lpstr>
      <vt:lpstr>Calibri</vt:lpstr>
      <vt:lpstr>Source Sans Pro</vt:lpstr>
      <vt:lpstr>Custom Design</vt:lpstr>
      <vt:lpstr>PowerPoint Presentation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Place Review</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Survey of Businesses</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Stakeholder Engagement</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Resident Information  and Wider Context</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Trends &amp; Benchmark  Centres Review</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Study Conclusions</vt:lpstr>
      <vt:lpstr>Market Drayton Town Centre - Strategy &amp; Action Plan</vt:lpstr>
      <vt:lpstr>Market Drayton Town Centre - Strategy &amp; Action Plan</vt:lpstr>
      <vt:lpstr>Market Drayton Town Centre - Strategy &amp; Action Plan</vt:lpstr>
      <vt:lpstr>Recommended  Future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Market Drayton Town Centre - Strategy &amp; Action Plan</vt:lpstr>
      <vt:lpstr>PowerPoint Presentation</vt:lpstr>
    </vt:vector>
  </TitlesOfParts>
  <Company>The Retail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Lower Marsh Retail Strategy Final Report</dc:title>
  <dc:creator>Paul Frater</dc:creator>
  <cp:lastModifiedBy>Town Clerk</cp:lastModifiedBy>
  <cp:revision>2</cp:revision>
  <cp:lastPrinted>2024-05-14T14:24:49Z</cp:lastPrinted>
  <dcterms:created xsi:type="dcterms:W3CDTF">2008-05-16T10:59:01Z</dcterms:created>
  <dcterms:modified xsi:type="dcterms:W3CDTF">2024-06-10T13:01:03Z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0x01010009075F2FF6B87E438D449B47FE900956</vt:lpwstr>
  </property>
  <property fmtid="{D5CDD505-2E9C-101B-9397-08002B2CF9AE}" pid="3" name="MediaServiceImageTags">
    <vt:lpwstr/>
  </property>
</Properties>
</file>